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5"/>
  </p:notesMasterIdLst>
  <p:sldIdLst>
    <p:sldId id="256" r:id="rId2"/>
    <p:sldId id="261" r:id="rId3"/>
    <p:sldId id="260" r:id="rId4"/>
    <p:sldId id="266" r:id="rId5"/>
    <p:sldId id="262" r:id="rId6"/>
    <p:sldId id="264" r:id="rId7"/>
    <p:sldId id="265" r:id="rId8"/>
    <p:sldId id="267" r:id="rId9"/>
    <p:sldId id="277" r:id="rId10"/>
    <p:sldId id="296" r:id="rId11"/>
    <p:sldId id="281" r:id="rId12"/>
    <p:sldId id="279" r:id="rId13"/>
    <p:sldId id="268" r:id="rId14"/>
    <p:sldId id="295" r:id="rId15"/>
    <p:sldId id="294" r:id="rId16"/>
    <p:sldId id="293" r:id="rId17"/>
    <p:sldId id="290" r:id="rId18"/>
    <p:sldId id="271" r:id="rId19"/>
    <p:sldId id="291" r:id="rId20"/>
    <p:sldId id="282" r:id="rId21"/>
    <p:sldId id="292" r:id="rId22"/>
    <p:sldId id="287" r:id="rId23"/>
    <p:sldId id="283" r:id="rId2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946" y="1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3C9CD7-DA79-4666-9813-00B61C75FAA6}" type="datetimeFigureOut">
              <a:rPr lang="pl-PL" smtClean="0"/>
              <a:pPr/>
              <a:t>01.03.2024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3AB718-A236-426A-938D-D67F0F83AA92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zaokrąglony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Prostokąt zaokrąglony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ytuł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0" name="Podtytuł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19" name="Symbol zastępczy daty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C845C8-9EAB-4BF0-97F2-442AA17A9D6F}" type="datetimeFigureOut">
              <a:rPr lang="pl-PL" smtClean="0"/>
              <a:pPr/>
              <a:t>01.03.2024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11" name="Symbol zastępczy numeru slajd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D5FA65-FC6B-4331-ACA2-F438B1A0A11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Tm="7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C845C8-9EAB-4BF0-97F2-442AA17A9D6F}" type="datetimeFigureOut">
              <a:rPr lang="pl-PL" smtClean="0"/>
              <a:pPr/>
              <a:t>01.03.2024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D5FA65-FC6B-4331-ACA2-F438B1A0A11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Tm="7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C845C8-9EAB-4BF0-97F2-442AA17A9D6F}" type="datetimeFigureOut">
              <a:rPr lang="pl-PL" smtClean="0"/>
              <a:pPr/>
              <a:t>01.03.2024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D5FA65-FC6B-4331-ACA2-F438B1A0A11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Tm="7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C845C8-9EAB-4BF0-97F2-442AA17A9D6F}" type="datetimeFigureOut">
              <a:rPr lang="pl-PL" smtClean="0"/>
              <a:pPr/>
              <a:t>01.03.2024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D5FA65-FC6B-4331-ACA2-F438B1A0A11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Tm="7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zaokrąglony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ostokąt zaokrąglony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C845C8-9EAB-4BF0-97F2-442AA17A9D6F}" type="datetimeFigureOut">
              <a:rPr lang="pl-PL" smtClean="0"/>
              <a:pPr/>
              <a:t>01.03.2024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D5FA65-FC6B-4331-ACA2-F438B1A0A11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Tm="7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C845C8-9EAB-4BF0-97F2-442AA17A9D6F}" type="datetimeFigureOut">
              <a:rPr lang="pl-PL" smtClean="0"/>
              <a:pPr/>
              <a:t>01.03.2024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D5FA65-FC6B-4331-ACA2-F438B1A0A11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Tm="7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C845C8-9EAB-4BF0-97F2-442AA17A9D6F}" type="datetimeFigureOut">
              <a:rPr lang="pl-PL" smtClean="0"/>
              <a:pPr/>
              <a:t>01.03.2024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D5FA65-FC6B-4331-ACA2-F438B1A0A11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Tm="7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C845C8-9EAB-4BF0-97F2-442AA17A9D6F}" type="datetimeFigureOut">
              <a:rPr lang="pl-PL" smtClean="0"/>
              <a:pPr/>
              <a:t>01.03.2024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D5FA65-FC6B-4331-ACA2-F438B1A0A11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Tm="7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zaokrąglony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C845C8-9EAB-4BF0-97F2-442AA17A9D6F}" type="datetimeFigureOut">
              <a:rPr lang="pl-PL" smtClean="0"/>
              <a:pPr/>
              <a:t>01.03.2024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D5FA65-FC6B-4331-ACA2-F438B1A0A11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Tm="7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C845C8-9EAB-4BF0-97F2-442AA17A9D6F}" type="datetimeFigureOut">
              <a:rPr lang="pl-PL" smtClean="0"/>
              <a:pPr/>
              <a:t>01.03.2024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D5FA65-FC6B-4331-ACA2-F438B1A0A11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Tm="7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zaokrąglony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ostokąt z zaokrąglonym rogiem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C845C8-9EAB-4BF0-97F2-442AA17A9D6F}" type="datetimeFigureOut">
              <a:rPr lang="pl-PL" smtClean="0"/>
              <a:pPr/>
              <a:t>01.03.2024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D5FA65-FC6B-4331-ACA2-F438B1A0A11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/>
          </a:p>
        </p:txBody>
      </p:sp>
    </p:spTree>
  </p:cSld>
  <p:clrMapOvr>
    <a:masterClrMapping/>
  </p:clrMapOvr>
  <p:transition spd="med" advTm="7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zaokrąglony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zaokrąglony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Symbol zastępczy tytułu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7C845C8-9EAB-4BF0-97F2-442AA17A9D6F}" type="datetimeFigureOut">
              <a:rPr lang="pl-PL" smtClean="0"/>
              <a:pPr/>
              <a:t>01.03.2024</a:t>
            </a:fld>
            <a:endParaRPr lang="pl-PL"/>
          </a:p>
        </p:txBody>
      </p:sp>
      <p:sp>
        <p:nvSpPr>
          <p:cNvPr id="18" name="Symbol zastępczy stopki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AD5FA65-FC6B-4331-ACA2-F438B1A0A11B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 advTm="700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zssgorkabusko.pl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57224" y="642918"/>
            <a:ext cx="7772400" cy="1400172"/>
          </a:xfrm>
        </p:spPr>
        <p:txBody>
          <a:bodyPr>
            <a:noAutofit/>
          </a:bodyPr>
          <a:lstStyle/>
          <a:p>
            <a:pPr algn="ctr"/>
            <a:r>
              <a:rPr lang="pl-PL" sz="3600" b="1" dirty="0" smtClean="0"/>
              <a:t>ZESPÓŁ SZKÓŁ SPECJALNYCH</a:t>
            </a:r>
            <a:br>
              <a:rPr lang="pl-PL" sz="3600" b="1" dirty="0" smtClean="0"/>
            </a:br>
            <a:r>
              <a:rPr lang="pl-PL" sz="3600" b="1" dirty="0" smtClean="0"/>
              <a:t>W BUSKU -ZDROJU</a:t>
            </a:r>
            <a:endParaRPr lang="pl-PL" sz="3600" b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85800" y="4572008"/>
            <a:ext cx="7772400" cy="914400"/>
          </a:xfrm>
        </p:spPr>
        <p:txBody>
          <a:bodyPr>
            <a:normAutofit lnSpcReduction="10000"/>
          </a:bodyPr>
          <a:lstStyle/>
          <a:p>
            <a:pPr algn="ctr"/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</a:rPr>
              <a:t>UL. STARKIEWICZA 1</a:t>
            </a:r>
          </a:p>
          <a:p>
            <a:pPr algn="ctr"/>
            <a:r>
              <a:rPr lang="pl-PL" b="1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</a:rPr>
              <a:t>el. 41 3703406</a:t>
            </a:r>
          </a:p>
          <a:p>
            <a:pPr algn="ctr"/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</a:rPr>
              <a:t> sekretariat@zssgorkabusko.pl</a:t>
            </a:r>
            <a:endParaRPr lang="pl-PL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Symbol zastępczy zawartości 3" descr="logo Szkola Gorka kolor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07575" y="2428868"/>
            <a:ext cx="1928850" cy="1862965"/>
          </a:xfrm>
          <a:prstGeom prst="rect">
            <a:avLst/>
          </a:prstGeom>
          <a:noFill/>
        </p:spPr>
      </p:pic>
      <p:sp>
        <p:nvSpPr>
          <p:cNvPr id="7" name="pole tekstowe 6"/>
          <p:cNvSpPr txBox="1"/>
          <p:nvPr/>
        </p:nvSpPr>
        <p:spPr>
          <a:xfrm>
            <a:off x="2893207" y="5857892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www.zssgorkabusko.pl</a:t>
            </a:r>
            <a:endParaRPr lang="pl-PL" b="1" dirty="0"/>
          </a:p>
        </p:txBody>
      </p:sp>
    </p:spTree>
  </p:cSld>
  <p:clrMapOvr>
    <a:masterClrMapping/>
  </p:clrMapOvr>
  <p:transition spd="med" advTm="7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183880" cy="928694"/>
          </a:xfrm>
        </p:spPr>
        <p:txBody>
          <a:bodyPr/>
          <a:lstStyle/>
          <a:p>
            <a:pPr algn="ctr"/>
            <a:r>
              <a:rPr lang="pl-PL" dirty="0" smtClean="0"/>
              <a:t>Specjalne grupy wychowawcze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2920" y="1571612"/>
            <a:ext cx="8183880" cy="31466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2000" b="1" dirty="0" smtClean="0"/>
              <a:t>   </a:t>
            </a:r>
            <a:r>
              <a:rPr lang="pl-PL" sz="1800" b="1" dirty="0" smtClean="0"/>
              <a:t>W czasie wolnym od szkoły i zabiegów rehabilitacyjnych organizowane są: zajęcia muzyczne, plastyczne, spacery, gry i zabawy na świeżym powietrzu.</a:t>
            </a:r>
            <a:endParaRPr lang="pl-PL" sz="2000" dirty="0"/>
          </a:p>
        </p:txBody>
      </p:sp>
      <p:pic>
        <p:nvPicPr>
          <p:cNvPr id="4" name="Picture 3" descr="C:\Users\W10Home\Desktop\dzien babci\IMG_20230122_1539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857496"/>
            <a:ext cx="2786082" cy="2786082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2857496"/>
            <a:ext cx="1828296" cy="2792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 b="5411"/>
          <a:stretch>
            <a:fillRect/>
          </a:stretch>
        </p:blipFill>
        <p:spPr bwMode="auto">
          <a:xfrm>
            <a:off x="4143372" y="4572008"/>
            <a:ext cx="2284397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6182" y="2643182"/>
            <a:ext cx="2783690" cy="1865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Tm="7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642918"/>
            <a:ext cx="3251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3286124"/>
            <a:ext cx="357190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 descr="http://www.zssgorkabusko.pl/wp-content/uploads/2023/01/IMG_20230121_15285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428604"/>
            <a:ext cx="2268125" cy="3024167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3143248"/>
            <a:ext cx="3557860" cy="2668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Tm="7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l-PL" b="1" dirty="0" smtClean="0"/>
              <a:t>  </a:t>
            </a:r>
            <a:r>
              <a:rPr lang="pl-PL" sz="2000" b="1" dirty="0" smtClean="0"/>
              <a:t>Nasi uczniowie mogą  </a:t>
            </a:r>
            <a:r>
              <a:rPr lang="pl-PL" sz="2000" b="1" dirty="0" smtClean="0"/>
              <a:t>korzystać z biblioteki </a:t>
            </a:r>
            <a:r>
              <a:rPr lang="pl-PL" sz="2000" b="1" dirty="0" smtClean="0"/>
              <a:t/>
            </a:r>
            <a:br>
              <a:rPr lang="pl-PL" sz="2000" b="1" dirty="0" smtClean="0"/>
            </a:br>
            <a:r>
              <a:rPr lang="pl-PL" sz="2000" b="1" dirty="0" smtClean="0"/>
              <a:t>i </a:t>
            </a:r>
            <a:r>
              <a:rPr lang="pl-PL" sz="2000" b="1" dirty="0" smtClean="0"/>
              <a:t>rywalizować w konkursach.</a:t>
            </a:r>
            <a:endParaRPr lang="pl-PL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3571876"/>
            <a:ext cx="3214710" cy="2282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428736"/>
            <a:ext cx="347662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3643314"/>
            <a:ext cx="3558846" cy="200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62" y="1428737"/>
            <a:ext cx="371477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Tm="7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183880" cy="785818"/>
          </a:xfrm>
        </p:spPr>
        <p:txBody>
          <a:bodyPr/>
          <a:lstStyle/>
          <a:p>
            <a:pPr algn="ctr"/>
            <a:r>
              <a:rPr lang="pl-PL" dirty="0" smtClean="0"/>
              <a:t>Punkt konsultacyjny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80060" y="1714488"/>
            <a:ext cx="8183880" cy="418795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pl-PL" dirty="0" smtClean="0"/>
              <a:t>   </a:t>
            </a:r>
            <a:r>
              <a:rPr lang="pl-PL" sz="2600" b="1" dirty="0" smtClean="0"/>
              <a:t>Zespół Szkół Specjalnych w Busku-Zdroju </a:t>
            </a:r>
            <a:br>
              <a:rPr lang="pl-PL" sz="2600" b="1" dirty="0" smtClean="0"/>
            </a:br>
            <a:r>
              <a:rPr lang="pl-PL" sz="2600" b="1" dirty="0" smtClean="0"/>
              <a:t>zaprasza nauczycieli pracujących w szkołach ogólnodostępnych z uczniami ze specjalnymi potrzebami edukacyjnymi do współpracy w zakresie:</a:t>
            </a:r>
            <a:endParaRPr lang="pl-PL" b="1" dirty="0" smtClean="0"/>
          </a:p>
          <a:p>
            <a:pPr>
              <a:buNone/>
            </a:pPr>
            <a:endParaRPr lang="pl-PL" dirty="0" smtClean="0"/>
          </a:p>
          <a:p>
            <a:r>
              <a:rPr lang="pl-PL" sz="2600" dirty="0" smtClean="0"/>
              <a:t>dostosowania form i metod pracy z uczniem przewlekle chorym;</a:t>
            </a:r>
          </a:p>
          <a:p>
            <a:r>
              <a:rPr lang="pl-PL" sz="2600" dirty="0" smtClean="0"/>
              <a:t>rozwiązywania problemów wychowawczych;</a:t>
            </a:r>
          </a:p>
          <a:p>
            <a:r>
              <a:rPr lang="pl-PL" sz="2600" dirty="0" smtClean="0"/>
              <a:t>pomocy w opracowaniu indywidualnych programów edukacyjno-terapeutycznych;</a:t>
            </a:r>
          </a:p>
          <a:p>
            <a:r>
              <a:rPr lang="pl-PL" sz="2600" dirty="0" smtClean="0"/>
              <a:t>wskazania alternatywnych metod komunikacji.</a:t>
            </a:r>
          </a:p>
          <a:p>
            <a:pPr>
              <a:buNone/>
            </a:pPr>
            <a:endParaRPr lang="pl-PL" sz="2600" dirty="0" smtClean="0"/>
          </a:p>
          <a:p>
            <a:pPr>
              <a:buNone/>
            </a:pPr>
            <a:r>
              <a:rPr lang="pl-PL" dirty="0" smtClean="0"/>
              <a:t>   Zainteresowanych nauczycieli prosimy o wcześniejszy kontakt telefoniczny pod numerem 41 370 34 06.</a:t>
            </a:r>
          </a:p>
          <a:p>
            <a:endParaRPr lang="pl-PL" dirty="0"/>
          </a:p>
        </p:txBody>
      </p:sp>
    </p:spTree>
  </p:cSld>
  <p:clrMapOvr>
    <a:masterClrMapping/>
  </p:clrMapOvr>
  <p:transition spd="med" advTm="7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183880" cy="837246"/>
          </a:xfrm>
        </p:spPr>
        <p:txBody>
          <a:bodyPr/>
          <a:lstStyle/>
          <a:p>
            <a:pPr algn="ctr"/>
            <a:r>
              <a:rPr lang="pl-PL" dirty="0" smtClean="0"/>
              <a:t>Laboratoria Przyszłości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71472" y="1571612"/>
            <a:ext cx="8183880" cy="4187952"/>
          </a:xfrm>
        </p:spPr>
        <p:txBody>
          <a:bodyPr/>
          <a:lstStyle/>
          <a:p>
            <a:pPr algn="ctr">
              <a:buNone/>
            </a:pPr>
            <a:r>
              <a:rPr lang="pl-PL" b="1" dirty="0" smtClean="0"/>
              <a:t>  </a:t>
            </a:r>
            <a:r>
              <a:rPr lang="pl-PL" sz="2000" b="1" dirty="0" smtClean="0"/>
              <a:t>Nasza szkoła w ramach udziału w programie „Laboratoria Przyszłości” została wyposażona </a:t>
            </a:r>
            <a:br>
              <a:rPr lang="pl-PL" sz="2000" b="1" dirty="0" smtClean="0"/>
            </a:br>
            <a:r>
              <a:rPr lang="pl-PL" sz="2000" b="1" dirty="0" smtClean="0"/>
              <a:t>w nowoczesne pomoce dydaktyczne.</a:t>
            </a:r>
            <a:endParaRPr lang="pl-PL" dirty="0"/>
          </a:p>
        </p:txBody>
      </p:sp>
      <p:pic>
        <p:nvPicPr>
          <p:cNvPr id="4" name="Picture 2" descr="C:\Users\W10Home\Desktop\Plany 202223\Laboratoria\logo-Laboratoria_Przyszłości_pion_kolor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28604"/>
            <a:ext cx="1357322" cy="1453012"/>
          </a:xfrm>
          <a:prstGeom prst="rect">
            <a:avLst/>
          </a:prstGeom>
          <a:noFill/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3000372"/>
            <a:ext cx="1855769" cy="2420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3071810"/>
            <a:ext cx="2285984" cy="2276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12" y="2928934"/>
            <a:ext cx="2155099" cy="2482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Tm="7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183880" cy="1051560"/>
          </a:xfrm>
        </p:spPr>
        <p:txBody>
          <a:bodyPr anchor="ctr"/>
          <a:lstStyle/>
          <a:p>
            <a:pPr algn="ctr"/>
            <a:r>
              <a:rPr lang="pl-PL" dirty="0" smtClean="0"/>
              <a:t>Laboratoria Przyszłości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8596" y="1643050"/>
            <a:ext cx="8183880" cy="3714776"/>
          </a:xfrm>
        </p:spPr>
        <p:txBody>
          <a:bodyPr/>
          <a:lstStyle/>
          <a:p>
            <a:pPr>
              <a:buNone/>
            </a:pPr>
            <a:r>
              <a:rPr lang="pl-PL" b="1" dirty="0" smtClean="0"/>
              <a:t>  </a:t>
            </a:r>
            <a:r>
              <a:rPr lang="pl-PL" sz="2000" b="1" dirty="0" smtClean="0"/>
              <a:t>Uczniowie  Zespołu rozwijają swoje umiejętności, kreatywność  oraz pasje korzystając z drukarki 3D, nowoczesnego aparatu fotograficznego z funkcją kamery, zestawów klocków konstrukcyjnych</a:t>
            </a:r>
            <a:r>
              <a:rPr lang="pl-PL" sz="2000" dirty="0" smtClean="0"/>
              <a:t>. </a:t>
            </a:r>
            <a:endParaRPr lang="pl-PL" sz="2000" dirty="0"/>
          </a:p>
        </p:txBody>
      </p:sp>
      <p:pic>
        <p:nvPicPr>
          <p:cNvPr id="4" name="Picture 2" descr="C:\Users\W10Home\Desktop\Plany 202223\Laboratoria\Nowy folder\IMG_2650.JPG"/>
          <p:cNvPicPr>
            <a:picLocks noChangeAspect="1" noChangeArrowheads="1"/>
          </p:cNvPicPr>
          <p:nvPr/>
        </p:nvPicPr>
        <p:blipFill>
          <a:blip r:embed="rId2" cstate="print"/>
          <a:srcRect t="9630"/>
          <a:stretch>
            <a:fillRect/>
          </a:stretch>
        </p:blipFill>
        <p:spPr bwMode="auto">
          <a:xfrm>
            <a:off x="2000232" y="3357562"/>
            <a:ext cx="5072098" cy="2572971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7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183880" cy="837246"/>
          </a:xfrm>
        </p:spPr>
        <p:txBody>
          <a:bodyPr/>
          <a:lstStyle/>
          <a:p>
            <a:pPr algn="ctr"/>
            <a:r>
              <a:rPr lang="pl-PL" dirty="0" smtClean="0"/>
              <a:t>Laboratoria Przyszłości</a:t>
            </a:r>
            <a:endParaRPr lang="pl-PL" dirty="0"/>
          </a:p>
        </p:txBody>
      </p:sp>
      <p:pic>
        <p:nvPicPr>
          <p:cNvPr id="4" name="Picture 2" descr="C:\Users\W10Home\Desktop\Laboratoria 2022-23\maj\laboratoria maj\353406764_294769469646634_6930480445170894085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1285860"/>
            <a:ext cx="2397639" cy="2627413"/>
          </a:xfrm>
          <a:prstGeom prst="rect">
            <a:avLst/>
          </a:prstGeom>
          <a:noFill/>
        </p:spPr>
      </p:pic>
      <p:pic>
        <p:nvPicPr>
          <p:cNvPr id="5" name="Picture 3" descr="C:\Users\W10Home\Desktop\Lab Prz 23-24\Druk 3D\IMG202402221957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3857628"/>
            <a:ext cx="2563731" cy="1928826"/>
          </a:xfrm>
          <a:prstGeom prst="rect">
            <a:avLst/>
          </a:prstGeom>
          <a:noFill/>
        </p:spPr>
      </p:pic>
      <p:pic>
        <p:nvPicPr>
          <p:cNvPr id="6" name="Picture 3" descr="C:\Users\W10Home\Desktop\Laboratoria 2022-23\maj\czerwiec\Nowy folder (2)\354077111_820653762539898_8431771025998860235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1357298"/>
            <a:ext cx="2789635" cy="2357438"/>
          </a:xfrm>
          <a:prstGeom prst="rect">
            <a:avLst/>
          </a:prstGeom>
          <a:noFill/>
        </p:spPr>
      </p:pic>
      <p:pic>
        <p:nvPicPr>
          <p:cNvPr id="7" name="Picture 2" descr="C:\Users\W10Home\Desktop\Lab Prz 23-24\Druk 3D\IMG202402221949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0694" y="4000504"/>
            <a:ext cx="2214578" cy="1848692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7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71472" y="571480"/>
            <a:ext cx="8183880" cy="1051560"/>
          </a:xfrm>
        </p:spPr>
        <p:txBody>
          <a:bodyPr anchor="t"/>
          <a:lstStyle/>
          <a:p>
            <a:pPr algn="ctr"/>
            <a:r>
              <a:rPr lang="pl-PL" dirty="0" smtClean="0"/>
              <a:t>Laboratoria Przyszłości</a:t>
            </a:r>
            <a:endParaRPr lang="pl-PL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214422"/>
            <a:ext cx="225029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1285860"/>
            <a:ext cx="382064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4286256"/>
            <a:ext cx="2095515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036" y="4286256"/>
            <a:ext cx="1899822" cy="1580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86314" y="3571876"/>
            <a:ext cx="3905256" cy="2190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Tm="7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183880" cy="694370"/>
          </a:xfrm>
        </p:spPr>
        <p:txBody>
          <a:bodyPr/>
          <a:lstStyle/>
          <a:p>
            <a:pPr algn="ctr"/>
            <a:r>
              <a:rPr lang="pl-PL" dirty="0" smtClean="0"/>
              <a:t>Uroczystości szkolne</a:t>
            </a:r>
            <a:endParaRPr lang="pl-PL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214422"/>
            <a:ext cx="3581797" cy="2389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D:\Zdjęcia 20222023\listopad 11\Nowy folder\315100579_520228019974079_6619957426645436157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1071546"/>
            <a:ext cx="2500330" cy="250033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3714752"/>
            <a:ext cx="3278182" cy="245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85852" y="3643314"/>
            <a:ext cx="3498843" cy="2624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Tm="7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183880" cy="837246"/>
          </a:xfrm>
        </p:spPr>
        <p:txBody>
          <a:bodyPr/>
          <a:lstStyle/>
          <a:p>
            <a:pPr algn="ctr"/>
            <a:r>
              <a:rPr lang="pl-PL" dirty="0" smtClean="0"/>
              <a:t>Uroczystości szkolne</a:t>
            </a:r>
            <a:endParaRPr lang="pl-PL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285860"/>
            <a:ext cx="3571900" cy="2383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786190"/>
            <a:ext cx="3682166" cy="2163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1285860"/>
            <a:ext cx="3456430" cy="244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/>
          <a:srcRect t="4931"/>
          <a:stretch>
            <a:fillRect/>
          </a:stretch>
        </p:blipFill>
        <p:spPr bwMode="auto">
          <a:xfrm>
            <a:off x="1357290" y="3714752"/>
            <a:ext cx="2357454" cy="2754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Tm="7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Uzdrowisko Busko-Zdrój S.A. - Specjalistyczny Szpital GÓRK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3357562"/>
            <a:ext cx="3500462" cy="2332184"/>
          </a:xfrm>
          <a:prstGeom prst="rect">
            <a:avLst/>
          </a:prstGeom>
          <a:noFill/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8596" y="571480"/>
            <a:ext cx="8229600" cy="5240343"/>
          </a:xfrm>
          <a:ln>
            <a:noFill/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dirty="0" smtClean="0"/>
              <a:t>   </a:t>
            </a:r>
            <a:r>
              <a:rPr lang="pl-PL" sz="2400" b="1" dirty="0" smtClean="0"/>
              <a:t>Zespół Szkół Specjalnych </a:t>
            </a:r>
            <a:br>
              <a:rPr lang="pl-PL" sz="2400" b="1" dirty="0" smtClean="0"/>
            </a:br>
            <a:r>
              <a:rPr lang="pl-PL" sz="2400" b="1" dirty="0" smtClean="0"/>
              <a:t>jest placówką oświatową zorganizowaną </a:t>
            </a:r>
            <a:br>
              <a:rPr lang="pl-PL" sz="2400" b="1" dirty="0" smtClean="0"/>
            </a:br>
            <a:r>
              <a:rPr lang="pl-PL" sz="2400" b="1" dirty="0" smtClean="0"/>
              <a:t>przy Specjalistycznym Szpitalu </a:t>
            </a:r>
            <a:br>
              <a:rPr lang="pl-PL" sz="2400" b="1" dirty="0" smtClean="0"/>
            </a:br>
            <a:r>
              <a:rPr lang="pl-PL" sz="2400" b="1" dirty="0" smtClean="0"/>
              <a:t>Ortopedyczno-Rehabilitacyjnym „Górka” </a:t>
            </a:r>
            <a:br>
              <a:rPr lang="pl-PL" sz="2400" b="1" dirty="0" smtClean="0"/>
            </a:br>
            <a:r>
              <a:rPr lang="pl-PL" sz="2400" b="1" dirty="0" smtClean="0"/>
              <a:t>im. dr Szymona Starkiewicza </a:t>
            </a:r>
            <a:br>
              <a:rPr lang="pl-PL" sz="2400" b="1" dirty="0" smtClean="0"/>
            </a:br>
            <a:r>
              <a:rPr lang="pl-PL" sz="2400" b="1" dirty="0" smtClean="0"/>
              <a:t>w Busku-Zdroju</a:t>
            </a:r>
            <a:endParaRPr lang="pl-PL" b="1" dirty="0" smtClean="0"/>
          </a:p>
          <a:p>
            <a:endParaRPr lang="pl-PL" dirty="0"/>
          </a:p>
          <a:p>
            <a:endParaRPr lang="pl-PL" dirty="0" smtClean="0"/>
          </a:p>
          <a:p>
            <a:pPr>
              <a:buNone/>
            </a:pPr>
            <a:r>
              <a:rPr lang="pl-PL" dirty="0" smtClean="0"/>
              <a:t>    </a:t>
            </a:r>
            <a:endParaRPr lang="pl-PL" dirty="0"/>
          </a:p>
        </p:txBody>
      </p:sp>
    </p:spTree>
  </p:cSld>
  <p:clrMapOvr>
    <a:masterClrMapping/>
  </p:clrMapOvr>
  <p:transition spd="med" advTm="7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928670"/>
            <a:ext cx="2714676" cy="2742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8183880" cy="551494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Imprezy szkolne</a:t>
            </a:r>
            <a:endParaRPr lang="pl-PL" dirty="0"/>
          </a:p>
        </p:txBody>
      </p:sp>
      <p:pic>
        <p:nvPicPr>
          <p:cNvPr id="2050" name="Picture 2" descr="http://www.zssgorkabusko.pl/wp-content/uploads/2022/12/16703291397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3714752"/>
            <a:ext cx="2976583" cy="2232438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3786190"/>
            <a:ext cx="3357586" cy="2582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285852" y="928670"/>
            <a:ext cx="3742800" cy="2807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Tm="7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183880" cy="694370"/>
          </a:xfrm>
        </p:spPr>
        <p:txBody>
          <a:bodyPr/>
          <a:lstStyle/>
          <a:p>
            <a:pPr algn="ctr"/>
            <a:r>
              <a:rPr lang="pl-PL" dirty="0" smtClean="0"/>
              <a:t>Imprezy szkolne</a:t>
            </a:r>
            <a:endParaRPr lang="pl-PL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071546"/>
            <a:ext cx="3528496" cy="2646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142984"/>
            <a:ext cx="3581929" cy="2686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3786190"/>
            <a:ext cx="3357586" cy="2518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3929066"/>
            <a:ext cx="3643338" cy="2430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Tm="7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628" y="500042"/>
            <a:ext cx="3587747" cy="2690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 b="12626"/>
          <a:stretch>
            <a:fillRect/>
          </a:stretch>
        </p:blipFill>
        <p:spPr bwMode="auto">
          <a:xfrm>
            <a:off x="1214414" y="500042"/>
            <a:ext cx="3035703" cy="3536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3357562"/>
            <a:ext cx="3621631" cy="2716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88974" y="4071942"/>
            <a:ext cx="3685833" cy="2073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Tm="7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80060" y="1928802"/>
            <a:ext cx="8183880" cy="2714644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pl-PL" dirty="0" smtClean="0"/>
              <a:t>Zapraszamy do nas</a:t>
            </a:r>
            <a:br>
              <a:rPr lang="pl-PL" dirty="0" smtClean="0"/>
            </a:br>
            <a:r>
              <a:rPr lang="pl-PL" dirty="0" smtClean="0">
                <a:hlinkClick r:id="rId2"/>
              </a:rPr>
              <a:t>www.zssgorkabusko.pl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tel. 41 3703406</a:t>
            </a:r>
            <a:br>
              <a:rPr lang="pl-PL" dirty="0" smtClean="0"/>
            </a:br>
            <a:r>
              <a:rPr lang="pl-PL" dirty="0" smtClean="0"/>
              <a:t>sekretariat@zssgorkabusko.pl</a:t>
            </a:r>
            <a:endParaRPr lang="pl-PL" dirty="0"/>
          </a:p>
        </p:txBody>
      </p:sp>
      <p:pic>
        <p:nvPicPr>
          <p:cNvPr id="4" name="Symbol zastępczy zawartości 3" descr="logo Szkola Gorka kolor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3821901" y="714356"/>
            <a:ext cx="1500198" cy="1428807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7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pl-PL" sz="2400" dirty="0" smtClean="0"/>
              <a:t>  </a:t>
            </a:r>
            <a:r>
              <a:rPr lang="pl-PL" sz="2400" b="1" dirty="0" smtClean="0"/>
              <a:t>Organem prowadzącym </a:t>
            </a:r>
            <a:endParaRPr lang="pl-PL" sz="2400" b="1" dirty="0" smtClean="0"/>
          </a:p>
          <a:p>
            <a:pPr algn="ctr">
              <a:buNone/>
            </a:pPr>
            <a:r>
              <a:rPr lang="pl-PL" sz="2400" b="1" dirty="0" smtClean="0"/>
              <a:t>Zespół Szkół Specjalnych </a:t>
            </a:r>
          </a:p>
          <a:p>
            <a:pPr algn="ctr">
              <a:buNone/>
            </a:pPr>
            <a:r>
              <a:rPr lang="pl-PL" sz="2400" b="1" dirty="0" smtClean="0"/>
              <a:t>Jest Powiat </a:t>
            </a:r>
            <a:r>
              <a:rPr lang="pl-PL" sz="2400" b="1" dirty="0" smtClean="0"/>
              <a:t>Buski, </a:t>
            </a:r>
            <a:br>
              <a:rPr lang="pl-PL" sz="2400" b="1" dirty="0" smtClean="0"/>
            </a:br>
            <a:r>
              <a:rPr lang="pl-PL" sz="2400" b="1" dirty="0" smtClean="0"/>
              <a:t>a organem sprawującym nadzór pedagogiczny </a:t>
            </a:r>
            <a:br>
              <a:rPr lang="pl-PL" sz="2400" b="1" dirty="0" smtClean="0"/>
            </a:br>
            <a:r>
              <a:rPr lang="pl-PL" sz="2400" b="1" dirty="0" smtClean="0"/>
              <a:t>Świętokrzyski Kurator Oświaty </a:t>
            </a:r>
            <a:br>
              <a:rPr lang="pl-PL" sz="2400" b="1" dirty="0" smtClean="0"/>
            </a:br>
            <a:r>
              <a:rPr lang="pl-PL" sz="2400" b="1" dirty="0" smtClean="0"/>
              <a:t>w Kielcach</a:t>
            </a:r>
            <a:endParaRPr lang="pl-PL" sz="3200" b="1" dirty="0"/>
          </a:p>
        </p:txBody>
      </p:sp>
      <p:sp>
        <p:nvSpPr>
          <p:cNvPr id="18434" name="AutoShape 2" descr="Górka&quot;: Mamy wolne miejsca na rehabilitację ogólnoustrojową dla dzieci! -  Internetowy Portal Informacyjny Mieszkańców Miasta i Gminy Busko-Zdrój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8436" name="AutoShape 4" descr="Górka&quot;: Mamy wolne miejsca na rehabilitację ogólnoustrojową dla dzieci! -  Internetowy Portal Informacyjny Mieszkańców Miasta i Gminy Busko-Zdrój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8438" name="AutoShape 6" descr="Górka&quot;: Mamy wolne miejsca na rehabilitację ogólnoustrojową dla dzieci! -  Internetowy Portal Informacyjny Mieszkańców Miasta i Gminy Busko-Zdrój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8440" name="AutoShape 8" descr="Górka&quot;: Mamy wolne miejsca na rehabilitację ogólnoustrojową dla dzieci! -  Internetowy Portal Informacyjny Mieszkańców Miasta i Gminy Busko-Zdrój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8442" name="AutoShape 10" descr="Górka&quot;: Mamy wolne miejsca na rehabilitację ogólnoustrojową dla dzieci! -  Internetowy Portal Informacyjny Mieszkańców Miasta i Gminy Busko-Zdrój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8444" name="AutoShape 12" descr="Górka&quot;: Mamy wolne miejsca na rehabilitację ogólnoustrojową dla dzieci! -  Internetowy Portal Informacyjny Mieszkańców Miasta i Gminy Busko-Zdrój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7410" name="Picture 2" descr="Specjalistyczny Szpital Ortopedyczno - Rehabilitacyjny GÓRKA im. dr Szymona  Starkiewicza w Busku-Zdroju ~ Gdzie spać ~ Busko Trave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3357562"/>
            <a:ext cx="4067175" cy="2354208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7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80060" y="571480"/>
            <a:ext cx="8183880" cy="142876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W skład  Zespołu </a:t>
            </a:r>
            <a:br>
              <a:rPr lang="pl-PL" dirty="0" smtClean="0"/>
            </a:br>
            <a:r>
              <a:rPr lang="pl-PL" dirty="0" smtClean="0"/>
              <a:t>Szkół Specjalnych wchodzą: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0034" y="1928802"/>
            <a:ext cx="8183880" cy="3429024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pl-PL" b="1" dirty="0" smtClean="0"/>
              <a:t>Szkoła podstawowa </a:t>
            </a:r>
          </a:p>
          <a:p>
            <a:pPr>
              <a:buNone/>
            </a:pPr>
            <a:endParaRPr lang="pl-PL" b="1" dirty="0" smtClean="0"/>
          </a:p>
          <a:p>
            <a:pPr>
              <a:buFont typeface="Arial" pitchFamily="34" charset="0"/>
              <a:buChar char="•"/>
            </a:pPr>
            <a:r>
              <a:rPr lang="pl-PL" b="1" dirty="0" smtClean="0"/>
              <a:t>Liceum ogólnokształcące</a:t>
            </a:r>
          </a:p>
          <a:p>
            <a:pPr>
              <a:buNone/>
            </a:pPr>
            <a:endParaRPr lang="pl-PL" b="1" dirty="0" smtClean="0"/>
          </a:p>
          <a:p>
            <a:pPr>
              <a:buFont typeface="Arial" pitchFamily="34" charset="0"/>
              <a:buChar char="•"/>
            </a:pPr>
            <a:r>
              <a:rPr lang="pl-PL" b="1" dirty="0" smtClean="0"/>
              <a:t>Specjalne grupy wychowawcze</a:t>
            </a:r>
          </a:p>
          <a:p>
            <a:endParaRPr lang="pl-PL" b="1" dirty="0"/>
          </a:p>
        </p:txBody>
      </p:sp>
    </p:spTree>
  </p:cSld>
  <p:clrMapOvr>
    <a:masterClrMapping/>
  </p:clrMapOvr>
  <p:transition spd="med" advTm="7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Ponad 90 lat </a:t>
            </a:r>
            <a:br>
              <a:rPr lang="pl-PL" dirty="0" smtClean="0"/>
            </a:br>
            <a:r>
              <a:rPr lang="pl-PL" dirty="0" smtClean="0"/>
              <a:t>doświadczenia i tradycji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71472" y="1714488"/>
            <a:ext cx="8183880" cy="4545142"/>
          </a:xfrm>
        </p:spPr>
        <p:txBody>
          <a:bodyPr/>
          <a:lstStyle/>
          <a:p>
            <a:pPr>
              <a:buNone/>
            </a:pPr>
            <a:r>
              <a:rPr lang="pl-PL" dirty="0" smtClean="0"/>
              <a:t>  </a:t>
            </a:r>
            <a:r>
              <a:rPr lang="pl-PL" sz="2400" b="1" dirty="0" smtClean="0"/>
              <a:t>Historia </a:t>
            </a:r>
            <a:r>
              <a:rPr lang="pl-PL" sz="2400" b="1" dirty="0"/>
              <a:t>naszej </a:t>
            </a:r>
            <a:r>
              <a:rPr lang="pl-PL" sz="2400" b="1" dirty="0" smtClean="0"/>
              <a:t>Szkoły </a:t>
            </a:r>
            <a:r>
              <a:rPr lang="pl-PL" sz="2400" b="1" dirty="0"/>
              <a:t>jest ściśle związana  </a:t>
            </a:r>
            <a:br>
              <a:rPr lang="pl-PL" sz="2400" b="1" dirty="0"/>
            </a:br>
            <a:r>
              <a:rPr lang="pl-PL" sz="2400" b="1" dirty="0"/>
              <a:t>z powstaniem </a:t>
            </a:r>
            <a:r>
              <a:rPr lang="pl-PL" sz="2400" b="1" dirty="0" smtClean="0"/>
              <a:t>Szpitala </a:t>
            </a:r>
            <a:r>
              <a:rPr lang="pl-PL" sz="2400" b="1" dirty="0"/>
              <a:t>i działalnością  </a:t>
            </a:r>
            <a:r>
              <a:rPr lang="pl-PL" sz="2400" b="1" dirty="0" smtClean="0"/>
              <a:t/>
            </a:r>
            <a:br>
              <a:rPr lang="pl-PL" sz="2400" b="1" dirty="0" smtClean="0"/>
            </a:br>
            <a:r>
              <a:rPr lang="pl-PL" sz="2400" b="1" dirty="0" smtClean="0"/>
              <a:t>dr </a:t>
            </a:r>
            <a:r>
              <a:rPr lang="pl-PL" sz="2400" b="1" dirty="0"/>
              <a:t>Szymona Starkiewicza, założyciela Specjalistycznego </a:t>
            </a:r>
            <a:r>
              <a:rPr lang="pl-PL" sz="2400" b="1" dirty="0" smtClean="0"/>
              <a:t>Szpitala </a:t>
            </a:r>
            <a:br>
              <a:rPr lang="pl-PL" sz="2400" b="1" dirty="0" smtClean="0"/>
            </a:br>
            <a:r>
              <a:rPr lang="pl-PL" sz="2400" b="1" dirty="0" smtClean="0"/>
              <a:t>Ortopedyczno-Rehabilitacyjnego </a:t>
            </a:r>
            <a:r>
              <a:rPr lang="pl-PL" sz="2400" b="1" dirty="0"/>
              <a:t>„Górka”.   </a:t>
            </a:r>
            <a:endParaRPr lang="pl-PL" b="1" dirty="0"/>
          </a:p>
        </p:txBody>
      </p:sp>
      <p:grpSp>
        <p:nvGrpSpPr>
          <p:cNvPr id="20483" name="Group 3"/>
          <p:cNvGrpSpPr>
            <a:grpSpLocks/>
          </p:cNvGrpSpPr>
          <p:nvPr/>
        </p:nvGrpSpPr>
        <p:grpSpPr bwMode="auto">
          <a:xfrm>
            <a:off x="2285984" y="3857628"/>
            <a:ext cx="2786082" cy="1957389"/>
            <a:chOff x="11651" y="3807"/>
            <a:chExt cx="4125" cy="3240"/>
          </a:xfrm>
        </p:grpSpPr>
        <p:pic>
          <p:nvPicPr>
            <p:cNvPr id="20484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651" y="3807"/>
              <a:ext cx="4125" cy="2745"/>
            </a:xfrm>
            <a:prstGeom prst="rect">
              <a:avLst/>
            </a:prstGeom>
            <a:noFill/>
          </p:spPr>
        </p:pic>
        <p:pic>
          <p:nvPicPr>
            <p:cNvPr id="20485" name="Picture 5"/>
            <p:cNvPicPr>
              <a:picLocks noChangeAspect="1" noChangeArrowheads="1"/>
            </p:cNvPicPr>
            <p:nvPr/>
          </p:nvPicPr>
          <p:blipFill>
            <a:blip r:embed="rId3"/>
            <a:srcRect t="10001" r="21739" b="10001"/>
            <a:stretch>
              <a:fillRect/>
            </a:stretch>
          </p:blipFill>
          <p:spPr bwMode="auto">
            <a:xfrm>
              <a:off x="12551" y="5427"/>
              <a:ext cx="2700" cy="1620"/>
            </a:xfrm>
            <a:prstGeom prst="rect">
              <a:avLst/>
            </a:prstGeom>
            <a:noFill/>
          </p:spPr>
        </p:pic>
      </p:grpSp>
      <p:pic>
        <p:nvPicPr>
          <p:cNvPr id="8" name="Picture 2" descr="Szymon Starkiewicz – Wikipedia, wolna encyklopedi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3786190"/>
            <a:ext cx="1785949" cy="2559481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7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80060" y="642918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Informacje dla uczniów </a:t>
            </a:r>
            <a:br>
              <a:rPr lang="pl-PL" dirty="0" smtClean="0"/>
            </a:br>
            <a:r>
              <a:rPr lang="pl-PL" dirty="0" smtClean="0"/>
              <a:t>i rodziców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80060" y="1714488"/>
            <a:ext cx="8183880" cy="4187952"/>
          </a:xfrm>
        </p:spPr>
        <p:txBody>
          <a:bodyPr>
            <a:normAutofit/>
          </a:bodyPr>
          <a:lstStyle/>
          <a:p>
            <a:pPr lvl="0"/>
            <a:r>
              <a:rPr lang="pl-PL" sz="2000" b="1" dirty="0" smtClean="0"/>
              <a:t>Uczniowie realizują te same programy co w szkołach macierzystych.</a:t>
            </a:r>
          </a:p>
          <a:p>
            <a:pPr lvl="0">
              <a:buNone/>
            </a:pPr>
            <a:endParaRPr lang="pl-PL" sz="2000" dirty="0" smtClean="0"/>
          </a:p>
          <a:p>
            <a:pPr lvl="0"/>
            <a:r>
              <a:rPr lang="pl-PL" sz="2000" b="1" dirty="0" smtClean="0"/>
              <a:t>Po zakończeniu pobytu ucznia, </a:t>
            </a:r>
            <a:br>
              <a:rPr lang="pl-PL" sz="2000" b="1" dirty="0" smtClean="0"/>
            </a:br>
            <a:r>
              <a:rPr lang="pl-PL" sz="2000" b="1" dirty="0" smtClean="0"/>
              <a:t>do szkoły macierzystej wysyłane </a:t>
            </a:r>
            <a:br>
              <a:rPr lang="pl-PL" sz="2000" b="1" dirty="0" smtClean="0"/>
            </a:br>
            <a:r>
              <a:rPr lang="pl-PL" sz="2000" b="1" dirty="0" smtClean="0"/>
              <a:t>są zaświadczenia z uzyskanymi ocenami. </a:t>
            </a:r>
          </a:p>
          <a:p>
            <a:pPr lvl="0">
              <a:buNone/>
            </a:pPr>
            <a:endParaRPr lang="pl-PL" sz="2000" dirty="0" smtClean="0"/>
          </a:p>
          <a:p>
            <a:pPr lvl="0"/>
            <a:r>
              <a:rPr lang="pl-PL" sz="2000" b="1" dirty="0" smtClean="0"/>
              <a:t>Uczniowie powinni zabrać ze sobą podręczniki, zeszyty i przybory szkolne.</a:t>
            </a:r>
            <a:endParaRPr lang="pl-PL" sz="2000" dirty="0" smtClean="0"/>
          </a:p>
          <a:p>
            <a:endParaRPr lang="pl-PL" sz="2400" dirty="0" smtClean="0"/>
          </a:p>
        </p:txBody>
      </p:sp>
      <p:pic>
        <p:nvPicPr>
          <p:cNvPr id="17412" name="Picture 4" descr="Wystawienie ocen końcoworocznych uczniom klas maturalnych | XI Liceum  Ogólnokształcąc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2214554"/>
            <a:ext cx="1852685" cy="1271585"/>
          </a:xfrm>
          <a:prstGeom prst="rect">
            <a:avLst/>
          </a:prstGeom>
          <a:noFill/>
          <a:effectLst/>
        </p:spPr>
      </p:pic>
      <p:sp>
        <p:nvSpPr>
          <p:cNvPr id="17414" name="AutoShape 6" descr="6 pytań o podręczniki szkolne. Gdzie kupić, gdzie sprzedać i kto je  wybiera? - Polityka.p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7416" name="AutoShape 8" descr="6 pytań o podręczniki szkolne. Gdzie kupić, gdzie sprzedać i kto je  wybiera? - Polityka.p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7417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4429132"/>
            <a:ext cx="2220085" cy="1425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Tm="7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4714884"/>
            <a:ext cx="2571744" cy="1000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5720" y="571480"/>
            <a:ext cx="8183880" cy="765808"/>
          </a:xfrm>
        </p:spPr>
        <p:txBody>
          <a:bodyPr/>
          <a:lstStyle/>
          <a:p>
            <a:pPr algn="ctr"/>
            <a:r>
              <a:rPr lang="pl-PL" dirty="0" smtClean="0"/>
              <a:t>Wymagane dokumenty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0034" y="1357298"/>
            <a:ext cx="8183880" cy="4187952"/>
          </a:xfrm>
        </p:spPr>
        <p:txBody>
          <a:bodyPr>
            <a:normAutofit/>
          </a:bodyPr>
          <a:lstStyle/>
          <a:p>
            <a:pPr lvl="0"/>
            <a:r>
              <a:rPr lang="pl-PL" sz="2400" b="1" dirty="0" smtClean="0"/>
              <a:t>Zaświadczenie ze szkoły macierzystej </a:t>
            </a:r>
            <a:endParaRPr lang="pl-PL" sz="2400" i="1" dirty="0" smtClean="0"/>
          </a:p>
          <a:p>
            <a:pPr>
              <a:buNone/>
            </a:pPr>
            <a:r>
              <a:rPr lang="pl-PL" sz="2400" b="1" dirty="0" smtClean="0"/>
              <a:t>  o realizacji obowiązku szkolnego.</a:t>
            </a:r>
          </a:p>
          <a:p>
            <a:pPr>
              <a:buNone/>
            </a:pPr>
            <a:endParaRPr lang="pl-PL" sz="2400" i="1" dirty="0" smtClean="0"/>
          </a:p>
          <a:p>
            <a:pPr lvl="0"/>
            <a:r>
              <a:rPr lang="pl-PL" sz="2400" b="1" dirty="0" smtClean="0"/>
              <a:t>Orzeczenie o niepełnosprawności (jeżeli dziecko posiada taki dokument).</a:t>
            </a:r>
          </a:p>
          <a:p>
            <a:pPr lvl="0">
              <a:buNone/>
            </a:pPr>
            <a:endParaRPr lang="pl-PL" sz="2400" i="1" dirty="0" smtClean="0"/>
          </a:p>
          <a:p>
            <a:pPr lvl="0"/>
            <a:r>
              <a:rPr lang="pl-PL" sz="2400" b="1" dirty="0" smtClean="0"/>
              <a:t>Orzeczenie, opinię wydaną przez Poradnię Psychologiczno-Pedagogiczną (jeżeli takie dziecko posiada).</a:t>
            </a:r>
            <a:endParaRPr lang="pl-PL" sz="2400" i="1" dirty="0" smtClean="0"/>
          </a:p>
          <a:p>
            <a:endParaRPr lang="pl-PL" sz="2400" dirty="0"/>
          </a:p>
        </p:txBody>
      </p:sp>
    </p:spTree>
  </p:cSld>
  <p:clrMapOvr>
    <a:masterClrMapping/>
  </p:clrMapOvr>
  <p:transition spd="med" advTm="7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183880" cy="1051560"/>
          </a:xfrm>
        </p:spPr>
        <p:txBody>
          <a:bodyPr/>
          <a:lstStyle/>
          <a:p>
            <a:pPr algn="ctr"/>
            <a:r>
              <a:rPr lang="pl-PL" dirty="0" smtClean="0"/>
              <a:t>Zajęcia dodatkowe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0034" y="1714488"/>
            <a:ext cx="8183880" cy="4187952"/>
          </a:xfrm>
        </p:spPr>
        <p:txBody>
          <a:bodyPr/>
          <a:lstStyle/>
          <a:p>
            <a:pPr>
              <a:buNone/>
            </a:pPr>
            <a:r>
              <a:rPr lang="pl-PL" b="1" dirty="0" smtClean="0"/>
              <a:t>  </a:t>
            </a:r>
            <a:r>
              <a:rPr lang="pl-PL" sz="2400" b="1" dirty="0" smtClean="0"/>
              <a:t>Zespół oferuje różnorodne zajęcia dodatkowe rozwijające zainteresowania lub uzupełniające braki w wiadomościach szkolnych:</a:t>
            </a:r>
            <a:endParaRPr lang="pl-PL" sz="2400" dirty="0" smtClean="0"/>
          </a:p>
          <a:p>
            <a:r>
              <a:rPr lang="pl-PL" sz="2400" dirty="0" smtClean="0"/>
              <a:t>Zajęcia rozwijające kompetencje z zakresu przedmiotów ogólnokształcących</a:t>
            </a:r>
          </a:p>
          <a:p>
            <a:r>
              <a:rPr lang="pl-PL" sz="2400" dirty="0" smtClean="0"/>
              <a:t>Koła zainteresowań</a:t>
            </a:r>
          </a:p>
          <a:p>
            <a:r>
              <a:rPr lang="pl-PL" sz="2400" dirty="0" smtClean="0"/>
              <a:t>Drużyna Harcerska</a:t>
            </a:r>
            <a:endParaRPr lang="pl-PL" sz="2400" dirty="0"/>
          </a:p>
        </p:txBody>
      </p:sp>
    </p:spTree>
  </p:cSld>
  <p:clrMapOvr>
    <a:masterClrMapping/>
  </p:clrMapOvr>
  <p:transition spd="med" advTm="7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183880" cy="1051560"/>
          </a:xfrm>
        </p:spPr>
        <p:txBody>
          <a:bodyPr/>
          <a:lstStyle/>
          <a:p>
            <a:pPr algn="ctr"/>
            <a:r>
              <a:rPr lang="pl-PL" dirty="0" smtClean="0"/>
              <a:t>Koła zainteresowań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158" y="1214422"/>
            <a:ext cx="8183880" cy="468801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2400" b="1" dirty="0" smtClean="0"/>
              <a:t>  </a:t>
            </a:r>
            <a:r>
              <a:rPr lang="pl-PL" sz="1800" b="1" dirty="0" smtClean="0"/>
              <a:t>W placówce organizowane są zajęcia rozwijające mocne strony wychowanków z różnych  przedmiotów. </a:t>
            </a:r>
            <a:endParaRPr lang="pl-PL" sz="2000" dirty="0" smtClean="0"/>
          </a:p>
          <a:p>
            <a:pPr>
              <a:buNone/>
            </a:pPr>
            <a:r>
              <a:rPr lang="pl-PL" b="1" dirty="0" smtClean="0"/>
              <a:t/>
            </a:r>
            <a:br>
              <a:rPr lang="pl-PL" b="1" dirty="0" smtClean="0"/>
            </a:br>
            <a:endParaRPr lang="pl-P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000240"/>
            <a:ext cx="381002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4214818"/>
            <a:ext cx="3745786" cy="2101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2000240"/>
            <a:ext cx="285752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00" y="4143380"/>
            <a:ext cx="3094028" cy="2320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Tm="700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kt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852</TotalTime>
  <Words>221</Words>
  <Application>Microsoft Office PowerPoint</Application>
  <PresentationFormat>Pokaz na ekranie (4:3)</PresentationFormat>
  <Paragraphs>64</Paragraphs>
  <Slides>23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24" baseType="lpstr">
      <vt:lpstr>Aspekt</vt:lpstr>
      <vt:lpstr>ZESPÓŁ SZKÓŁ SPECJALNYCH W BUSKU -ZDROJU</vt:lpstr>
      <vt:lpstr>Slajd 2</vt:lpstr>
      <vt:lpstr>Slajd 3</vt:lpstr>
      <vt:lpstr>  W skład  Zespołu  Szkół Specjalnych wchodzą: </vt:lpstr>
      <vt:lpstr>Ponad 90 lat  doświadczenia i tradycji</vt:lpstr>
      <vt:lpstr>Informacje dla uczniów  i rodziców</vt:lpstr>
      <vt:lpstr>Wymagane dokumenty</vt:lpstr>
      <vt:lpstr>Zajęcia dodatkowe</vt:lpstr>
      <vt:lpstr>Koła zainteresowań</vt:lpstr>
      <vt:lpstr>Specjalne grupy wychowawcze</vt:lpstr>
      <vt:lpstr>Slajd 11</vt:lpstr>
      <vt:lpstr>Slajd 12</vt:lpstr>
      <vt:lpstr>Punkt konsultacyjny</vt:lpstr>
      <vt:lpstr>Laboratoria Przyszłości</vt:lpstr>
      <vt:lpstr>Laboratoria Przyszłości</vt:lpstr>
      <vt:lpstr>Laboratoria Przyszłości</vt:lpstr>
      <vt:lpstr>Laboratoria Przyszłości</vt:lpstr>
      <vt:lpstr>Uroczystości szkolne</vt:lpstr>
      <vt:lpstr>Uroczystości szkolne</vt:lpstr>
      <vt:lpstr>Imprezy szkolne</vt:lpstr>
      <vt:lpstr>Imprezy szkolne</vt:lpstr>
      <vt:lpstr>Slajd 22</vt:lpstr>
      <vt:lpstr>Zapraszamy do nas www.zssgorkabusko.pl tel. 41 3703406 sekretariat@zssgorkabusko.pl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W10Home</dc:creator>
  <cp:lastModifiedBy>renatak</cp:lastModifiedBy>
  <cp:revision>101</cp:revision>
  <dcterms:created xsi:type="dcterms:W3CDTF">2023-01-30T14:49:01Z</dcterms:created>
  <dcterms:modified xsi:type="dcterms:W3CDTF">2024-03-01T11:17:27Z</dcterms:modified>
</cp:coreProperties>
</file>