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90" r:id="rId18"/>
    <p:sldId id="291" r:id="rId19"/>
    <p:sldId id="292" r:id="rId20"/>
    <p:sldId id="293" r:id="rId21"/>
    <p:sldId id="271" r:id="rId22"/>
    <p:sldId id="279" r:id="rId2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jestracja@ppp.busko.pl" TargetMode="External"/><Relationship Id="rId2" Type="http://schemas.openxmlformats.org/officeDocument/2006/relationships/hyperlink" Target="mailto:sekretariat@ppp.busko.pl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porad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0"/>
            <a:ext cx="9144000" cy="686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683640" y="404640"/>
            <a:ext cx="777600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Poradnia Psychologiczno - Pedagogiczna w Busku – Zdroju, z dniem 28 lipca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r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uzyskała uprawnienia do diagnozowania i orzekania dzieci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 uczniów </a:t>
            </a:r>
            <a:r>
              <a:rPr lang="pl-PL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niesłyszących i słabosłyszących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Dodatkowe uprawnienia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pozwoliły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 łatwiejszy dostęp do diagnozowania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 orzekania dzieci </a:t>
            </a:r>
            <a:r>
              <a:rPr lang="pl-PL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niesłyszących i słabosłyszących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które dotychczas korzystały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 takich usług w Poradni Psychologiczno - Pedagogicznej w Kazimierzy Wielkiej. 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 cstate="print"/>
          <a:stretch/>
        </p:blipFill>
        <p:spPr>
          <a:xfrm>
            <a:off x="1763640" y="2709000"/>
            <a:ext cx="5616000" cy="37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8367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Pracownicy Poradni szkolą się również z zakresu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tyflopedagogiki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i już niebawem zdobędą uprawnienia do diagnozowania i terapii dzieci oraz młodzieży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niewidomych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niedowidzących. 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6" name="AutoShape 2" descr="Neurostrefa - Terapeuta oczu🤓 - tyflopedagog 👀 Aż 80% informacji dociera  do naszego mózgu poprzez zmysł wzroku. To bardzo ważne, by nie pominąć  oka👁️ w procesie rehabilitacji. Widzimy nie tylko kolory, kształ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184576" cy="33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827640" y="548640"/>
            <a:ext cx="7488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W 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skład </a:t>
            </a: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zespołu specjalistów z Poradni Psychologiczno-Pedagogicznej w Busku-Zdroju wchodzą: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26548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47340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Psycholodzy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447192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5"/>
          <p:cNvSpPr/>
          <p:nvPr/>
        </p:nvSpPr>
        <p:spPr>
          <a:xfrm>
            <a:off x="267984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667836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7"/>
          <p:cNvSpPr/>
          <p:nvPr/>
        </p:nvSpPr>
        <p:spPr>
          <a:xfrm>
            <a:off x="488628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Logopedzi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514880" y="2944440"/>
            <a:ext cx="6474240" cy="381240"/>
          </a:xfrm>
          <a:custGeom>
            <a:avLst/>
            <a:gdLst/>
            <a:ahLst/>
            <a:cxnLst/>
            <a:rect l="l" t="t" r="r" b="b"/>
            <a:pathLst>
              <a:path w="6474931" h="381995">
                <a:moveTo>
                  <a:pt x="6474931" y="0"/>
                </a:moveTo>
                <a:lnTo>
                  <a:pt x="6474931" y="208097"/>
                </a:lnTo>
                <a:lnTo>
                  <a:pt x="0" y="208097"/>
                </a:lnTo>
                <a:lnTo>
                  <a:pt x="0" y="381995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709272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Surdopedagodzy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2554560" y="385128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473400" y="3358800"/>
            <a:ext cx="208224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Oligofrenopedagodzy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>
            <a:off x="5243400" y="385128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3"/>
          <p:cNvSpPr/>
          <p:nvPr/>
        </p:nvSpPr>
        <p:spPr>
          <a:xfrm>
            <a:off x="2968920" y="3358800"/>
            <a:ext cx="22755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od terapii EEG Biofeedback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1802880" y="4433400"/>
            <a:ext cx="5112000" cy="381240"/>
          </a:xfrm>
          <a:custGeom>
            <a:avLst/>
            <a:gdLst/>
            <a:ahLst/>
            <a:cxnLst/>
            <a:rect l="l" t="t" r="r" b="b"/>
            <a:pathLst>
              <a:path w="5112568" h="381995">
                <a:moveTo>
                  <a:pt x="5112568" y="0"/>
                </a:moveTo>
                <a:lnTo>
                  <a:pt x="5112568" y="208097"/>
                </a:lnTo>
                <a:lnTo>
                  <a:pt x="0" y="208097"/>
                </a:lnTo>
                <a:lnTo>
                  <a:pt x="0" y="381995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5"/>
          <p:cNvSpPr/>
          <p:nvPr/>
        </p:nvSpPr>
        <p:spPr>
          <a:xfrm>
            <a:off x="5657760" y="3358800"/>
            <a:ext cx="251424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terapii sensorycznej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2357422" y="5357826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7"/>
          <p:cNvSpPr/>
          <p:nvPr/>
        </p:nvSpPr>
        <p:spPr>
          <a:xfrm>
            <a:off x="473400" y="4847760"/>
            <a:ext cx="1884022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od wczesnego wspomagania rozwoju dziecka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4500562" y="5357826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9"/>
          <p:cNvSpPr/>
          <p:nvPr/>
        </p:nvSpPr>
        <p:spPr>
          <a:xfrm>
            <a:off x="2714612" y="485776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Doradca zawodowy 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5" name="CustomShape 20"/>
          <p:cNvSpPr/>
          <p:nvPr/>
        </p:nvSpPr>
        <p:spPr>
          <a:xfrm>
            <a:off x="4857752" y="485776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Mediator</a:t>
            </a:r>
            <a:endParaRPr lang="pl-PL" sz="1600" b="0" strike="noStrike" spc="-1" dirty="0"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>
          <a:xfrm>
            <a:off x="6643702" y="5286388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0"/>
          <p:cNvSpPr/>
          <p:nvPr/>
        </p:nvSpPr>
        <p:spPr>
          <a:xfrm>
            <a:off x="7072330" y="4786322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 dirty="0" smtClean="0">
                <a:solidFill>
                  <a:srgbClr val="FFFFFF"/>
                </a:solidFill>
                <a:latin typeface="Calibri"/>
                <a:ea typeface="DejaVu Sans"/>
              </a:rPr>
              <a:t>Trenerzy TUS</a:t>
            </a:r>
            <a:endParaRPr lang="pl-PL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34320" y="796320"/>
            <a:ext cx="7880400" cy="53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</a:rPr>
              <a:t>Niezwykle istotną formą działania Poradni jest udzielanie dzieciom i młodzieży oraz rodzicom i nauczycielom bezpośredniej pomocy psychologiczno-pedagogicznej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</a:rPr>
              <a:t>Pomoc bezpośrednia udzielana dzieciom i młodzieży to: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psychologiczna,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logopedyczna,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</a:rPr>
              <a:t>EEG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</a:rPr>
              <a:t>Biofeedback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integracja sensoryczna,</a:t>
            </a: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spc="-1" dirty="0" smtClean="0">
                <a:solidFill>
                  <a:srgbClr val="000000"/>
                </a:solidFill>
                <a:latin typeface="Times New Roman"/>
              </a:rPr>
              <a:t>r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ehabilitacja ruchowa.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12290" name="Picture 2" descr="http://pppp.bialystok.pl/wp-content/uploads/2020/04/S.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456384" cy="34563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60648"/>
            <a:ext cx="7038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spc="-1" dirty="0">
                <a:solidFill>
                  <a:srgbClr val="000000"/>
                </a:solidFill>
                <a:latin typeface="Times New Roman"/>
              </a:rPr>
              <a:t>Sala do rehabilitacji ruchowej</a:t>
            </a:r>
            <a:endParaRPr lang="pl-PL" b="1" dirty="0"/>
          </a:p>
        </p:txBody>
      </p:sp>
      <p:pic>
        <p:nvPicPr>
          <p:cNvPr id="9218" name="Picture 2" descr="C:\Users\Dell\Desktop\20240226_115134.jpg"/>
          <p:cNvPicPr>
            <a:picLocks noChangeAspect="1" noChangeArrowheads="1"/>
          </p:cNvPicPr>
          <p:nvPr/>
        </p:nvPicPr>
        <p:blipFill>
          <a:blip r:embed="rId2" cstate="print"/>
          <a:srcRect r="16070"/>
          <a:stretch>
            <a:fillRect/>
          </a:stretch>
        </p:blipFill>
        <p:spPr bwMode="auto">
          <a:xfrm>
            <a:off x="285720" y="1142984"/>
            <a:ext cx="8454610" cy="4645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ell\Desktop\20240226_114310.jpg"/>
          <p:cNvPicPr>
            <a:picLocks noChangeAspect="1" noChangeArrowheads="1"/>
          </p:cNvPicPr>
          <p:nvPr/>
        </p:nvPicPr>
        <p:blipFill>
          <a:blip r:embed="rId2" cstate="print"/>
          <a:srcRect l="8690" r="11485"/>
          <a:stretch>
            <a:fillRect/>
          </a:stretch>
        </p:blipFill>
        <p:spPr bwMode="auto">
          <a:xfrm>
            <a:off x="428596" y="1142984"/>
            <a:ext cx="8420671" cy="5112568"/>
          </a:xfrm>
          <a:prstGeom prst="rect">
            <a:avLst/>
          </a:prstGeom>
          <a:noFill/>
        </p:spPr>
      </p:pic>
      <p:sp>
        <p:nvSpPr>
          <p:cNvPr id="4" name="Tytuł 3">
            <a:extLst>
              <a:ext uri="{FF2B5EF4-FFF2-40B4-BE49-F238E27FC236}">
                <a16:creationId xmlns="" xmlns:a16="http://schemas.microsoft.com/office/drawing/2014/main" id="{44BD3005-3356-2831-1E7F-D3DAB6A7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0"/>
            <a:ext cx="7771680" cy="1469160"/>
          </a:xfrm>
        </p:spPr>
        <p:txBody>
          <a:bodyPr>
            <a:normAutofit/>
          </a:bodyPr>
          <a:lstStyle/>
          <a:p>
            <a:pPr algn="ctr"/>
            <a:r>
              <a:rPr lang="pl-PL" sz="2700" b="1" spc="-1" dirty="0">
                <a:solidFill>
                  <a:srgbClr val="000000"/>
                </a:solidFill>
                <a:latin typeface="Times New Roman"/>
              </a:rPr>
              <a:t>Sala do integracji sensorycznej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35696" y="54868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pl-PL" sz="2400" b="1" spc="-1" dirty="0">
                <a:solidFill>
                  <a:srgbClr val="000000"/>
                </a:solidFill>
                <a:latin typeface="Times New Roman"/>
              </a:rPr>
              <a:t>Sala do terapii EEG Biofeedback</a:t>
            </a:r>
            <a:endParaRPr lang="pl-PL" sz="2400" b="1" spc="-1" dirty="0"/>
          </a:p>
        </p:txBody>
      </p:sp>
      <p:pic>
        <p:nvPicPr>
          <p:cNvPr id="4" name="Picture 2" descr="C:\Users\Dell\Desktop\1.jpg"/>
          <p:cNvPicPr>
            <a:picLocks noChangeAspect="1" noChangeArrowheads="1"/>
          </p:cNvPicPr>
          <p:nvPr/>
        </p:nvPicPr>
        <p:blipFill>
          <a:blip r:embed="rId2" cstate="print"/>
          <a:srcRect l="14674" r="14012"/>
          <a:stretch>
            <a:fillRect/>
          </a:stretch>
        </p:blipFill>
        <p:spPr bwMode="auto">
          <a:xfrm>
            <a:off x="285720" y="1071546"/>
            <a:ext cx="864096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1680" cy="57150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Sala logopedyczna</a:t>
            </a:r>
          </a:p>
        </p:txBody>
      </p:sp>
      <p:pic>
        <p:nvPicPr>
          <p:cNvPr id="7172" name="Picture 4" descr="C:\Users\Dell\Desktop\20240226_114502.jpg"/>
          <p:cNvPicPr>
            <a:picLocks noChangeAspect="1" noChangeArrowheads="1"/>
          </p:cNvPicPr>
          <p:nvPr/>
        </p:nvPicPr>
        <p:blipFill>
          <a:blip r:embed="rId2" cstate="print"/>
          <a:srcRect l="6342"/>
          <a:stretch>
            <a:fillRect/>
          </a:stretch>
        </p:blipFill>
        <p:spPr bwMode="auto">
          <a:xfrm>
            <a:off x="357158" y="1285860"/>
            <a:ext cx="8627911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95536" y="1916832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Od 2018 roku Poradnia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realizuje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program kompleksowego wsparcia dla rodzin „Za życiem”. Poradnia pełni funkcję wiodącego ośrodka koordynacyjno – rehabilitacyjno – opiekuńczego na terenie Powiatu Buskiego.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W ramach ww. programu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Poradnia udziela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kompleksowego wsparcia  rodzinom z dziećmi od chwili wykrycia niepełnosprawności lub zagrożenia niepełnosprawnością do czasu podjęcia nauki w szkole.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Dziecko jest objęte pomocą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specjalistów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w zależności od potrzeb jego, jak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potrzeb jego rodziny.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Rodzicom udzielana jest fachowa informacja dotycząca ich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dziecka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oraz jego problemów rozwojowych.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Poradnia organizuje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- w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zależności od potrzeb dziecka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- dodatkowe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usługi terapeutów, psychologów, pedagogów, logopedów i innych specjalistów.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09" name="Picture 8"/>
          <p:cNvPicPr/>
          <p:nvPr/>
        </p:nvPicPr>
        <p:blipFill>
          <a:blip r:embed="rId2" cstate="print"/>
          <a:srcRect t="20822" b="16714"/>
          <a:stretch/>
        </p:blipFill>
        <p:spPr>
          <a:xfrm>
            <a:off x="1907704" y="332656"/>
            <a:ext cx="5338800" cy="14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643042" y="5500702"/>
            <a:ext cx="2304104" cy="428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l-PL" sz="2400" b="1" strike="noStrike" spc="-1" dirty="0" smtClean="0">
                <a:solidFill>
                  <a:srgbClr val="4F81BD"/>
                </a:solidFill>
                <a:latin typeface="Book Antiqua" pitchFamily="18" charset="0"/>
              </a:rPr>
              <a:t>Powiat Buski</a:t>
            </a:r>
            <a:endParaRPr lang="pl-PL" sz="2400" b="1" strike="noStrike" spc="-1" dirty="0">
              <a:latin typeface="Book Antiqua" pitchFamily="18" charset="0"/>
            </a:endParaRPr>
          </a:p>
        </p:txBody>
      </p:sp>
      <p:pic>
        <p:nvPicPr>
          <p:cNvPr id="226" name="Picture 2"/>
          <p:cNvPicPr/>
          <p:nvPr/>
        </p:nvPicPr>
        <p:blipFill>
          <a:blip r:embed="rId2" cstate="print"/>
          <a:stretch/>
        </p:blipFill>
        <p:spPr>
          <a:xfrm>
            <a:off x="1403640" y="332640"/>
            <a:ext cx="6408000" cy="439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7" name="Picture 3"/>
          <p:cNvPicPr/>
          <p:nvPr/>
        </p:nvPicPr>
        <p:blipFill>
          <a:blip r:embed="rId3" cstate="print"/>
          <a:stretch/>
        </p:blipFill>
        <p:spPr>
          <a:xfrm>
            <a:off x="5715008" y="5286388"/>
            <a:ext cx="2632680" cy="1079280"/>
          </a:xfrm>
          <a:prstGeom prst="rect">
            <a:avLst/>
          </a:prstGeom>
          <a:ln w="9360">
            <a:noFill/>
          </a:ln>
        </p:spPr>
      </p:pic>
      <p:pic>
        <p:nvPicPr>
          <p:cNvPr id="228" name="Obraz 7"/>
          <p:cNvPicPr/>
          <p:nvPr/>
        </p:nvPicPr>
        <p:blipFill>
          <a:blip r:embed="rId4" cstate="print"/>
          <a:stretch/>
        </p:blipFill>
        <p:spPr>
          <a:xfrm>
            <a:off x="785786" y="5429264"/>
            <a:ext cx="791280" cy="86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404640"/>
            <a:ext cx="8228880" cy="32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Poradnia Psychologiczno-Pedagogiczna w Busku-Zdroju jest jednostką organizacyjną Powiatu Buskiego, który jest jej organem prowadzącym.</a:t>
            </a:r>
          </a:p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Nadzór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</a:rPr>
              <a:t>pedagogiczny nad Poradnią Psychologiczno-Pedagogiczną w Busku-Zdroju sprawuje Świętokrzyski Kurator Oświaty.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sz="1200" dirty="0"/>
              <a:t/>
            </a:r>
            <a:br>
              <a:rPr sz="1200" dirty="0"/>
            </a:br>
            <a:endParaRPr lang="pl-PL" sz="2800" b="0" strike="noStrike" spc="-1" dirty="0">
              <a:latin typeface="Arial"/>
            </a:endParaRPr>
          </a:p>
        </p:txBody>
      </p:sp>
      <p:pic>
        <p:nvPicPr>
          <p:cNvPr id="161" name="Symbol zastępczy zawartości 3"/>
          <p:cNvPicPr/>
          <p:nvPr/>
        </p:nvPicPr>
        <p:blipFill>
          <a:blip r:embed="rId2" cstate="print"/>
          <a:stretch/>
        </p:blipFill>
        <p:spPr>
          <a:xfrm>
            <a:off x="827584" y="4005064"/>
            <a:ext cx="1223280" cy="1296144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195736" y="4365104"/>
            <a:ext cx="230424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 smtClean="0">
                <a:solidFill>
                  <a:srgbClr val="4F81BD"/>
                </a:solidFill>
                <a:latin typeface="Times New Roman"/>
                <a:ea typeface="DejaVu Sans"/>
              </a:rPr>
              <a:t>Powiat Buski</a:t>
            </a:r>
            <a:endParaRPr lang="pl-PL" sz="3200" b="1" strike="noStrike" spc="-1" dirty="0">
              <a:latin typeface="Arial"/>
            </a:endParaRPr>
          </a:p>
        </p:txBody>
      </p:sp>
      <p:pic>
        <p:nvPicPr>
          <p:cNvPr id="5" name="Symbol zastępczy zawartości 3"/>
          <p:cNvPicPr/>
          <p:nvPr/>
        </p:nvPicPr>
        <p:blipFill>
          <a:blip r:embed="rId3" cstate="print"/>
          <a:stretch/>
        </p:blipFill>
        <p:spPr>
          <a:xfrm>
            <a:off x="4860032" y="3933056"/>
            <a:ext cx="3987000" cy="1269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Times New Roman"/>
              </a:rPr>
              <a:t>Obszar działania Poradni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67640" y="1484640"/>
            <a:ext cx="4302720" cy="473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	Poradnia Psychologiczno - Pedagogiczna w Busku - Zdroju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ma pod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opieką dzieci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młodzież z Powiatu Buskiego, w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skład którego wchodzą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gminy: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Busko-Zdrój,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Gnojno,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Nowy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Korczyn,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Pacanów,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Solec-Zdrój,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Stopnica,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Tuczępy,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Wiślica. </a:t>
            </a:r>
            <a:endParaRPr lang="pl-PL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l-PL" sz="2200" b="0" strike="noStrike" spc="-1" dirty="0">
              <a:latin typeface="Arial"/>
            </a:endParaRPr>
          </a:p>
        </p:txBody>
      </p:sp>
      <p:pic>
        <p:nvPicPr>
          <p:cNvPr id="165" name="Symbol zastępczy zawartości 3"/>
          <p:cNvPicPr/>
          <p:nvPr/>
        </p:nvPicPr>
        <p:blipFill>
          <a:blip r:embed="rId2" cstate="print"/>
          <a:stretch/>
        </p:blipFill>
        <p:spPr>
          <a:xfrm>
            <a:off x="4860032" y="1700808"/>
            <a:ext cx="3887640" cy="4364280"/>
          </a:xfrm>
          <a:prstGeom prst="rect">
            <a:avLst/>
          </a:prstGeom>
          <a:ln w="9360">
            <a:noFill/>
          </a:ln>
        </p:spPr>
      </p:pic>
      <p:sp>
        <p:nvSpPr>
          <p:cNvPr id="5" name="Podtytuł 1"/>
          <p:cNvSpPr txBox="1">
            <a:spLocks/>
          </p:cNvSpPr>
          <p:nvPr/>
        </p:nvSpPr>
        <p:spPr>
          <a:xfrm>
            <a:off x="827584" y="6242447"/>
            <a:ext cx="813690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Poradnia obejmuje opieką wszystkie przedszkola</a:t>
            </a:r>
            <a:r>
              <a:rPr lang="pl-PL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szkoły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 specjalne ośrodki szkolno-wychowawcze funkcjonujące na terenie Powiatu Buskiego.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95640" y="404640"/>
            <a:ext cx="7920000" cy="37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Poradnia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Psychologiczno‑Pedagogiczna</a:t>
            </a: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w 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Busku‑Zdroju</a:t>
            </a: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ul</a:t>
            </a: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Bohaterów Warszawy 120,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28‑100</a:t>
            </a: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Busko‑Zdrój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41 2345670 sekretariat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41 2345673 rejestracja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501 356 354 rejestracja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  <a:hlinkClick r:id="rId2"/>
              </a:rPr>
              <a:t>sekretariat@ppp.busko.pl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lub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  <a:hlinkClick r:id="rId3"/>
              </a:rPr>
              <a:t>rejestracja@ppp.busko.pl</a:t>
            </a:r>
            <a:endParaRPr lang="pl-PL" sz="24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  <a:t>godziny otwarcia: od poniedziałku do piątku 8:00-16:00</a:t>
            </a:r>
            <a:endParaRPr lang="pl-PL" sz="2400" b="1" spc="-1" dirty="0" smtClean="0"/>
          </a:p>
          <a:p>
            <a:pPr>
              <a:lnSpc>
                <a:spcPct val="150000"/>
              </a:lnSpc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4" cstate="print"/>
          <a:srcRect l="14251" r="14085"/>
          <a:stretch/>
        </p:blipFill>
        <p:spPr>
          <a:xfrm>
            <a:off x="1115640" y="4437000"/>
            <a:ext cx="6623640" cy="18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83640" y="692640"/>
            <a:ext cx="741600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Podstawowym celem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Poradni jest </a:t>
            </a: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pomoc dzieciom, młodzieży, rodzicom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/>
            </a:r>
            <a:b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 </a:t>
            </a: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nauczycielom.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755640" y="2853000"/>
            <a:ext cx="4175640" cy="28609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0" name="Picture 4"/>
          <p:cNvPicPr/>
          <p:nvPr/>
        </p:nvPicPr>
        <p:blipFill>
          <a:blip r:embed="rId3" cstate="print"/>
          <a:stretch/>
        </p:blipFill>
        <p:spPr>
          <a:xfrm>
            <a:off x="5724000" y="3213000"/>
            <a:ext cx="2761560" cy="22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7640" y="1989000"/>
            <a:ext cx="8315640" cy="458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Poradnia Psychologiczno - Pedagogiczna w Busku-Zdroju  udziela swoim klientom rzetelnej pomocy psychologicznej, pedagogicznej i logopedycznej. Zespół specjalistów dba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 dobro klienta, zapewnia poszanowanie jego praw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(ze szczególnym uwzględnieniem prawa do indywidualnego rozwoju i prawa do dokonywania samodzielnych wyborów), zapewnia dyskrecję, wspiera w podejmowaniu ważnych dla niego decyzji i pomaga w sytuacjach trudnych.</a:t>
            </a:r>
            <a:r>
              <a:t/>
            </a:r>
            <a:br/>
            <a:endParaRPr lang="pl-PL" sz="2400" b="0" strike="noStrike" spc="-1"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2" cstate="print"/>
          <a:stretch/>
        </p:blipFill>
        <p:spPr>
          <a:xfrm>
            <a:off x="6516216" y="188640"/>
            <a:ext cx="2072160" cy="148392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907704" y="476672"/>
            <a:ext cx="4463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Misja Poradni </a:t>
            </a:r>
            <a:endParaRPr lang="pl-PL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99640" y="404640"/>
            <a:ext cx="748800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Głównym zadaniem Poradni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jest diagnozowanie dzieci i młodzieży.</a:t>
            </a:r>
            <a:endParaRPr lang="pl-PL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8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843808" y="1773720"/>
            <a:ext cx="3168352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Efektem diagnozy jest wydanie: </a:t>
            </a:r>
            <a:endParaRPr lang="pl-PL" sz="3200" b="1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657160" y="3466440"/>
            <a:ext cx="1649520" cy="676440"/>
          </a:xfrm>
          <a:custGeom>
            <a:avLst/>
            <a:gdLst/>
            <a:ahLst/>
            <a:cxnLst/>
            <a:rect l="l" t="t" r="r" b="b"/>
            <a:pathLst>
              <a:path w="1650355" h="677068">
                <a:moveTo>
                  <a:pt x="1650355" y="0"/>
                </a:moveTo>
                <a:lnTo>
                  <a:pt x="1650355" y="338534"/>
                </a:lnTo>
                <a:lnTo>
                  <a:pt x="0" y="338534"/>
                </a:lnTo>
                <a:lnTo>
                  <a:pt x="0" y="677068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387800" y="4143240"/>
            <a:ext cx="2538360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opinii 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307760" y="3466440"/>
            <a:ext cx="1649520" cy="676440"/>
          </a:xfrm>
          <a:custGeom>
            <a:avLst/>
            <a:gdLst/>
            <a:ahLst/>
            <a:cxnLst/>
            <a:rect l="l" t="t" r="r" b="b"/>
            <a:pathLst>
              <a:path w="1650355" h="677068">
                <a:moveTo>
                  <a:pt x="0" y="0"/>
                </a:moveTo>
                <a:lnTo>
                  <a:pt x="0" y="338534"/>
                </a:lnTo>
                <a:lnTo>
                  <a:pt x="1650355" y="338534"/>
                </a:lnTo>
                <a:lnTo>
                  <a:pt x="1650355" y="677068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4688640" y="4143240"/>
            <a:ext cx="2538360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orzeczeń </a:t>
            </a: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95640" y="548640"/>
            <a:ext cx="8424832" cy="545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0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 smtClean="0">
                <a:solidFill>
                  <a:srgbClr val="0070C0"/>
                </a:solidFill>
                <a:latin typeface="Times New Roman"/>
              </a:rPr>
              <a:t>Poradnia wydaje opinie </a:t>
            </a:r>
            <a:r>
              <a:rPr lang="pl-PL" sz="3200" b="1" strike="noStrike" spc="-1" dirty="0">
                <a:solidFill>
                  <a:srgbClr val="0070C0"/>
                </a:solidFill>
                <a:latin typeface="Times New Roman"/>
              </a:rPr>
              <a:t>w sprawach</a:t>
            </a:r>
            <a:r>
              <a:rPr lang="pl-PL" sz="3200" b="1" strike="noStrike" spc="-1" dirty="0" smtClean="0">
                <a:solidFill>
                  <a:srgbClr val="0070C0"/>
                </a:solidFill>
                <a:latin typeface="Times New Roman"/>
              </a:rPr>
              <a:t>:</a:t>
            </a: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wczesnego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wspomagania rozwoju dziecka,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zindywidualizowanej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ścieżki kształcenia,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odroczenia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rozpoczęcia spełniania przez dziecko obowiązku szkolnego,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dostosowania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wymagań edukacyjnych wynikających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z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programu nauczania do indywidualnych potrzeb edukacyjnych ucznia,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objęcia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dziecka pomocą psychologiczno-pedagogiczną w szkole lub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placówce,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Wingdings" pitchFamily="2" charset="2"/>
              <a:buChar char="Ø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specyficznych trudności w uczeniu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się (dysleksja,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dysortografia, dysgrafia).</a:t>
            </a:r>
            <a:endParaRPr lang="pl-PL" sz="3200" b="0" strike="noStrike" spc="-1" dirty="0">
              <a:latin typeface="Arial"/>
            </a:endParaRPr>
          </a:p>
          <a:p>
            <a:pPr marL="343080" indent="1440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  <a:p>
            <a:pPr marL="343080" indent="1440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 cstate="print"/>
          <a:stretch/>
        </p:blipFill>
        <p:spPr>
          <a:xfrm>
            <a:off x="6228184" y="4293096"/>
            <a:ext cx="2376264" cy="2146368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395640" y="548640"/>
            <a:ext cx="8568848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Poradnia wydaje orzeczenie </a:t>
            </a:r>
            <a:r>
              <a:rPr lang="pl-PL" sz="24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o potrzebie kształcenia specjalnego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dla dzieci i młodzieży: 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1533465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niesłyszących,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słabosłyszących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ruchowo, w tym z afazją,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lekkim,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umiarkowanym,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znacznym,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autyzmem, w tym z zespołem Aspergera,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niepełnosprawnościami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sprzężonymi,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niedostosowanych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społecznie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11213" indent="-6350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zagrożonych niedostosowaniem społecznym.</a:t>
            </a: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398</Words>
  <Application>Microsoft Office PowerPoint</Application>
  <PresentationFormat>Pokaz na ekranie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Sala do integracji sensorycznej </vt:lpstr>
      <vt:lpstr>Prezentacja programu PowerPoint</vt:lpstr>
      <vt:lpstr>Sala logopedyczna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Mariola Prędka</cp:lastModifiedBy>
  <cp:revision>94</cp:revision>
  <dcterms:created xsi:type="dcterms:W3CDTF">2023-02-03T20:51:44Z</dcterms:created>
  <dcterms:modified xsi:type="dcterms:W3CDTF">2024-03-04T08:35:33Z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