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5"/>
  </p:notesMasterIdLst>
  <p:sldIdLst>
    <p:sldId id="380" r:id="rId2"/>
    <p:sldId id="433" r:id="rId3"/>
    <p:sldId id="429" r:id="rId4"/>
    <p:sldId id="407" r:id="rId5"/>
    <p:sldId id="432" r:id="rId6"/>
    <p:sldId id="409" r:id="rId7"/>
    <p:sldId id="435" r:id="rId8"/>
    <p:sldId id="410" r:id="rId9"/>
    <p:sldId id="437" r:id="rId10"/>
    <p:sldId id="414" r:id="rId11"/>
    <p:sldId id="415" r:id="rId12"/>
    <p:sldId id="430" r:id="rId13"/>
    <p:sldId id="421" r:id="rId14"/>
    <p:sldId id="438" r:id="rId15"/>
    <p:sldId id="419" r:id="rId16"/>
    <p:sldId id="420" r:id="rId17"/>
    <p:sldId id="423" r:id="rId18"/>
    <p:sldId id="439" r:id="rId19"/>
    <p:sldId id="417" r:id="rId20"/>
    <p:sldId id="424" r:id="rId21"/>
    <p:sldId id="428" r:id="rId22"/>
    <p:sldId id="440" r:id="rId23"/>
    <p:sldId id="399" r:id="rId24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8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0000FF"/>
    <a:srgbClr val="440E8C"/>
    <a:srgbClr val="000099"/>
    <a:srgbClr val="800000"/>
    <a:srgbClr val="003366"/>
    <a:srgbClr val="003300"/>
    <a:srgbClr val="BF5757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1" autoAdjust="0"/>
    <p:restoredTop sz="99467" autoAdjust="0"/>
  </p:normalViewPr>
  <p:slideViewPr>
    <p:cSldViewPr>
      <p:cViewPr varScale="1">
        <p:scale>
          <a:sx n="100" d="100"/>
          <a:sy n="100" d="100"/>
        </p:scale>
        <p:origin x="-97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82CEC9-6CCF-46A9-95F2-D84105B9A0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46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34338-7FD0-4CC4-BB7F-3EAFF51DF084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32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A40D8-A29B-4491-9116-7B8E27D160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551625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9224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431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2499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196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6139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1456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DF15D-9333-4FD1-A569-9779D7C0DF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4855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F4384-C579-436C-BA10-C86FB4A5D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593617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1E7CB-0E33-4421-A6AD-31015A7816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93866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EB52C-D9F1-4503-80A6-2C7AA085471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9502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1018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81DBA-63A4-40EE-A126-ABBBF15D512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42996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4F640-E677-4503-BEA3-6823A90A91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0780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ACE8-A01A-4F68-8A8F-5BE9DC2C5C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796390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10F74-55BD-4F81-86B1-C105622421F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936763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AE9C2-606E-4A96-B23B-85F3B519F92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262590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F3DB431-AE9C-4CB9-BCC3-769C4551EF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2825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osw.busko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04389"/>
            <a:ext cx="3708412" cy="247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Prostokąt 2"/>
          <p:cNvSpPr>
            <a:spLocks noChangeArrowheads="1"/>
          </p:cNvSpPr>
          <p:nvPr/>
        </p:nvSpPr>
        <p:spPr bwMode="auto">
          <a:xfrm>
            <a:off x="4859338" y="93663"/>
            <a:ext cx="331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l-PL" sz="28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</a:p>
        </p:txBody>
      </p:sp>
      <p:sp>
        <p:nvSpPr>
          <p:cNvPr id="26628" name="pole tekstowe 1"/>
          <p:cNvSpPr txBox="1">
            <a:spLocks noChangeArrowheads="1"/>
          </p:cNvSpPr>
          <p:nvPr/>
        </p:nvSpPr>
        <p:spPr bwMode="auto">
          <a:xfrm>
            <a:off x="1403648" y="3717032"/>
            <a:ext cx="6120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800000"/>
                </a:solidFill>
                <a:latin typeface="Bahnschrift" panose="020B0502040204020203" pitchFamily="34" charset="0"/>
              </a:rPr>
              <a:t>OFERTA EDUKACYJNA </a:t>
            </a:r>
            <a:r>
              <a:rPr lang="pl-PL" sz="3200" b="1" dirty="0" smtClean="0">
                <a:solidFill>
                  <a:srgbClr val="800000"/>
                </a:solidFill>
                <a:latin typeface="Bahnschrift" panose="020B0502040204020203" pitchFamily="34" charset="0"/>
              </a:rPr>
              <a:t>2024/25</a:t>
            </a:r>
            <a:endParaRPr lang="pl-PL" sz="3200" b="1" dirty="0">
              <a:solidFill>
                <a:srgbClr val="8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3200" b="1" dirty="0">
                <a:solidFill>
                  <a:srgbClr val="800000"/>
                </a:solidFill>
                <a:latin typeface="Bahnschrift" panose="020B0502040204020203" pitchFamily="34" charset="0"/>
              </a:rPr>
              <a:t>        </a:t>
            </a:r>
            <a:r>
              <a:rPr lang="pl-PL" sz="3200" b="1" dirty="0" smtClean="0">
                <a:solidFill>
                  <a:srgbClr val="800000"/>
                </a:solidFill>
                <a:latin typeface="Bahnschrift" panose="020B0502040204020203" pitchFamily="34" charset="0"/>
              </a:rPr>
              <a:t>www.sosw.busko.pl</a:t>
            </a:r>
            <a:endParaRPr lang="pl-PL" sz="3200" b="1" dirty="0">
              <a:solidFill>
                <a:srgbClr val="8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71600" y="5373216"/>
            <a:ext cx="7704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400" b="1" dirty="0">
                <a:solidFill>
                  <a:srgbClr val="800000"/>
                </a:solidFill>
              </a:rPr>
              <a:t>Specjalny Ośrodek Szkolno-Wychowawczy dla Niepełnosprawnych </a:t>
            </a:r>
            <a:r>
              <a:rPr lang="pl-PL" sz="1400" b="1" dirty="0" smtClean="0">
                <a:solidFill>
                  <a:srgbClr val="800000"/>
                </a:solidFill>
              </a:rPr>
              <a:t>Ruchowo  </a:t>
            </a:r>
          </a:p>
          <a:p>
            <a:pPr algn="ctr">
              <a:defRPr/>
            </a:pPr>
            <a:r>
              <a:rPr lang="pl-PL" sz="1400" b="1" smtClean="0">
                <a:solidFill>
                  <a:srgbClr val="800000"/>
                </a:solidFill>
              </a:rPr>
              <a:t>28-100 Busko-Zdrój </a:t>
            </a:r>
            <a:r>
              <a:rPr lang="pl-PL" sz="1400" b="1" dirty="0">
                <a:solidFill>
                  <a:srgbClr val="800000"/>
                </a:solidFill>
              </a:rPr>
              <a:t/>
            </a:r>
            <a:br>
              <a:rPr lang="pl-PL" sz="1400" b="1" dirty="0">
                <a:solidFill>
                  <a:srgbClr val="800000"/>
                </a:solidFill>
              </a:rPr>
            </a:br>
            <a:r>
              <a:rPr lang="pl-PL" sz="1400" b="1" dirty="0">
                <a:solidFill>
                  <a:srgbClr val="800000"/>
                </a:solidFill>
              </a:rPr>
              <a:t>ul. Rehabilitacyjna  1 </a:t>
            </a:r>
            <a:endParaRPr lang="pl-PL" sz="1400" b="1" dirty="0" smtClean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pt-BR" sz="1400" b="1" dirty="0" smtClean="0"/>
              <a:t>www.sosw.busko.pl</a:t>
            </a:r>
            <a:r>
              <a:rPr lang="pt-BR" sz="1400" b="1" dirty="0"/>
              <a:t>	 tel./fax  41/ 378-41-19  lub  41/ 378-45-74</a:t>
            </a:r>
            <a:r>
              <a:rPr lang="pl-PL" sz="1400" b="1" dirty="0"/>
              <a:t>	</a:t>
            </a:r>
            <a:br>
              <a:rPr lang="pl-PL" sz="1400" b="1" dirty="0"/>
            </a:br>
            <a:r>
              <a:rPr lang="pt-BR" sz="1400" b="1" dirty="0"/>
              <a:t>e-mail: sekretariat@buskososw.internetdsl.pl</a:t>
            </a:r>
            <a:endParaRPr lang="pl-PL" sz="1400" b="1" dirty="0"/>
          </a:p>
        </p:txBody>
      </p:sp>
    </p:spTree>
  </p:cSld>
  <p:clrMapOvr>
    <a:masterClrMapping/>
  </p:clrMapOvr>
  <p:transition spd="med" advTm="37389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8206064"/>
              </p:ext>
            </p:extLst>
          </p:nvPr>
        </p:nvGraphicFramePr>
        <p:xfrm>
          <a:off x="683568" y="980729"/>
          <a:ext cx="7776864" cy="5140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5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67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Technikum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Kwalifikacje uzyskiwane w trakcie nauki: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5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1800" dirty="0">
                          <a:effectLst/>
                        </a:rPr>
                        <a:t>Technik informatyk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INF.02.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Administracja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eksploatacja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systemów komputerowych, urządzeń peryferyjnych i lokalnych sieci komputerowych</a:t>
                      </a:r>
                      <a:endParaRPr lang="pl-PL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INF.03. 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Tworzenie i administrowanie stronami i aplikacjami internetowymi oraz bazami danych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5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</a:rPr>
                        <a:t>Technik elektryk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ELE.02.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Montaż, uruchamianie i konserwacja instalacji, maszyn i urządzeń elektrycznych.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ELE.05. </a:t>
                      </a:r>
                    </a:p>
                    <a:p>
                      <a:pPr marL="2159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Eksploatacja maszyn, urządzeń i instalacji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b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elektrycznych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" name="Symbol zastępczy zawartości 6" descr="P114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56892"/>
            <a:ext cx="1776197" cy="133214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</p:spTree>
    <p:extLst>
      <p:ext uri="{BB962C8B-B14F-4D97-AF65-F5344CB8AC3E}">
        <p14:creationId xmlns="" xmlns:p14="http://schemas.microsoft.com/office/powerpoint/2010/main" val="38892625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0330000"/>
              </p:ext>
            </p:extLst>
          </p:nvPr>
        </p:nvGraphicFramePr>
        <p:xfrm>
          <a:off x="539552" y="675679"/>
          <a:ext cx="8064896" cy="575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4823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Technikum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Kwalifikacje uzyskiwane w trakcie nauki:</a:t>
                      </a:r>
                      <a:endParaRPr lang="pl-PL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672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Technik mechanik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MEC.03. 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Montaż i obsługa maszyn i urządzeń</a:t>
                      </a:r>
                      <a:b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lub</a:t>
                      </a:r>
                    </a:p>
                    <a:p>
                      <a:pPr marL="176213" indent="-176213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MEC.08. </a:t>
                      </a: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Wykonywanie i naprawa elementów maszyn, urządzeń i narzędzi</a:t>
                      </a:r>
                      <a:endParaRPr lang="pl-PL" sz="20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MEC.09. 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i nadzorowanie procesów produkcji maszyn i urządzeń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987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Technik spedytor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endParaRPr lang="pl-PL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SPL.05. 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transportu oraz obsługa klientów i kontrahentów 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przemysłu mody </a:t>
                      </a:r>
                      <a:endParaRPr lang="pl-PL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MOD.03.  -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Projektowanie i wytwarzanie wyrobów odzieżowych.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MOD.11. </a:t>
                      </a:r>
                      <a:r>
                        <a:rPr lang="pl-PL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procesów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wytwarzania wyrobów</a:t>
                      </a:r>
                      <a:r>
                        <a:rPr lang="pl-PL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odzieżowych</a:t>
                      </a:r>
                      <a:endParaRPr lang="pl-PL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pic>
        <p:nvPicPr>
          <p:cNvPr id="6" name="Obraz 5" descr="http://galeria.sosw.tbu.pl/albums/2010/Projekt/Dzien%20zawodowy/dzien%20zawodowy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18" t="6320" r="21108"/>
          <a:stretch/>
        </p:blipFill>
        <p:spPr bwMode="auto">
          <a:xfrm>
            <a:off x="1043608" y="1844824"/>
            <a:ext cx="1472436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Obraz 6" descr="http://galeria.sosw.tbu.pl/albums/2010/Projekt/Dzien%20zawodowy/dzien%20zawodowy11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072074"/>
            <a:ext cx="18002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6619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940152" y="6396037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577310"/>
              </p:ext>
            </p:extLst>
          </p:nvPr>
        </p:nvGraphicFramePr>
        <p:xfrm>
          <a:off x="611560" y="1052737"/>
          <a:ext cx="7920880" cy="303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90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Technikum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Kwalifikacje uzyskiwane w trakcie nauki: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Technik ekonomista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l-PL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EKA.04. </a:t>
                      </a:r>
                    </a:p>
                    <a:p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Prowadzenie dokumentacji w jednostce organizacyjnej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EKA.05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Prowadzenie spraw kadrowo-płacowych i gospodarki finansowej jednostek organizacyjnych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26512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547664" y="764704"/>
            <a:ext cx="64087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Szkoła Branżowa I stopnia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9552" y="1700808"/>
            <a:ext cx="7992888" cy="4752528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3 lata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Wykształcenie branżowe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Kwalifikacje w zawodzie</a:t>
            </a:r>
          </a:p>
          <a:p>
            <a:r>
              <a:rPr lang="pl-PL" sz="2800" dirty="0">
                <a:solidFill>
                  <a:schemeClr val="tx1"/>
                </a:solidFill>
              </a:rPr>
              <a:t>Przygotowuje do egzaminu </a:t>
            </a:r>
            <a:r>
              <a:rPr lang="pl-PL" sz="2800" dirty="0" smtClean="0">
                <a:solidFill>
                  <a:schemeClr val="tx1"/>
                </a:solidFill>
              </a:rPr>
              <a:t>zawodowego</a:t>
            </a:r>
            <a:endParaRPr lang="pl-PL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Umożliwia pójście do Szkoły Branżowej II Stopnia</a:t>
            </a: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184407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14348" y="785794"/>
            <a:ext cx="7786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Szkoła Branżowa I stopnia</a:t>
            </a:r>
            <a:endParaRPr lang="pl-PL" sz="36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85786" y="2143116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dirty="0" smtClean="0"/>
              <a:t>Konieczne orzeczenie o potrzebie kształcenia specjalnego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Orzeczona niepełnosprawność ruchowa  </a:t>
            </a:r>
            <a:r>
              <a:rPr lang="pl-PL" b="1" u="sng" dirty="0" smtClean="0"/>
              <a:t>lub</a:t>
            </a:r>
            <a:r>
              <a:rPr lang="pl-PL" dirty="0" smtClean="0"/>
              <a:t> orzeczona niepełnosprawność ruchowa sprzężona z inną niepełnosprawnością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7671001"/>
              </p:ext>
            </p:extLst>
          </p:nvPr>
        </p:nvGraphicFramePr>
        <p:xfrm>
          <a:off x="539552" y="836713"/>
          <a:ext cx="8064896" cy="5692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54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Szkoła Branżowa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Stopnia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370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Krawiec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MOD.03. </a:t>
                      </a: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</a:t>
                      </a:r>
                      <a:r>
                        <a:rPr lang="pl-PL" sz="2000" dirty="0" smtClean="0">
                          <a:effectLst/>
                        </a:rPr>
                        <a:t>  Projektowanie </a:t>
                      </a:r>
                      <a:r>
                        <a:rPr lang="pl-PL" sz="2000" dirty="0">
                          <a:effectLst/>
                        </a:rPr>
                        <a:t>i wytwarzanie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 wyrobów odzieżowych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Elektromechanik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ELE.01.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Montaż i obsługa maszyn i urządzeń elektrycznych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6360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Elektryk 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ELE.02.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Montaż, uruchamianie i konserwacja instalacji, maszyn i urządzeń elektrycznych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az 5" descr="http://galeria.sosw.tbu.pl/albums/2010/Projekt/Dzien%20zawodowy/dzien%20zawodowy7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3079"/>
            <a:ext cx="1800200" cy="113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http://galeria.sosw.tbu.pl/albums/2010/Projekt/Dzien%20zawodowy/dzien%20zawodowy1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94421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8782184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>
                <a:solidFill>
                  <a:srgbClr val="800000"/>
                </a:solidFill>
                <a:latin typeface="Constantia" pitchFamily="18" charset="0"/>
              </a:rPr>
              <a:t>NASZE SZKOŁY:</a:t>
            </a:r>
            <a:endParaRPr lang="pl-PL" sz="2800" b="1" dirty="0">
              <a:solidFill>
                <a:srgbClr val="800000"/>
              </a:solidFill>
              <a:latin typeface="Constantia" pitchFamily="18" charset="0"/>
            </a:endParaRPr>
          </a:p>
        </p:txBody>
      </p:sp>
      <p:sp>
        <p:nvSpPr>
          <p:cNvPr id="4" name="Prostokąt 7"/>
          <p:cNvSpPr>
            <a:spLocks noChangeArrowheads="1"/>
          </p:cNvSpPr>
          <p:nvPr/>
        </p:nvSpPr>
        <p:spPr bwMode="auto">
          <a:xfrm>
            <a:off x="5940152" y="6423421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3813707"/>
              </p:ext>
            </p:extLst>
          </p:nvPr>
        </p:nvGraphicFramePr>
        <p:xfrm>
          <a:off x="683568" y="908719"/>
          <a:ext cx="7848872" cy="5514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3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841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Szkoła Branżowa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Stopnia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68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Ślusarz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MEC.08.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 Wykonywanie i naprawa elementów maszyn, urządzeń i narzędzi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2601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Mechanik monter maszyn i urządzeń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MEC.03.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   Montaż i obsługa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maszyn i urządzeń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6" y="2132856"/>
            <a:ext cx="2521470" cy="184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:\AA_SZKOŁA\GÓRKA\ZDJĘCIA\WARSZTATY\800_warsztaty\warsztaty_001.jpg"/>
          <p:cNvPicPr>
            <a:picLocks noChangeAspect="1" noChangeArrowheads="1"/>
          </p:cNvPicPr>
          <p:nvPr/>
        </p:nvPicPr>
        <p:blipFill rotWithShape="1">
          <a:blip r:embed="rId3" cstate="print"/>
          <a:srcRect b="17606"/>
          <a:stretch/>
        </p:blipFill>
        <p:spPr bwMode="auto">
          <a:xfrm>
            <a:off x="6588225" y="4362322"/>
            <a:ext cx="1800200" cy="209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97332110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63688" y="1196752"/>
            <a:ext cx="52565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Szkoła  Policealna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5512" y="2564904"/>
            <a:ext cx="7920880" cy="3240360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>od 2 </a:t>
            </a:r>
            <a:r>
              <a:rPr lang="pl-PL" sz="2800" dirty="0">
                <a:solidFill>
                  <a:schemeClr val="tx1"/>
                </a:solidFill>
              </a:rPr>
              <a:t>do 5 semestrów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800" dirty="0">
                <a:solidFill>
                  <a:schemeClr val="tx1"/>
                </a:solidFill>
              </a:rPr>
              <a:t>k</a:t>
            </a:r>
            <a:r>
              <a:rPr lang="pl-PL" sz="2800" dirty="0" smtClean="0">
                <a:solidFill>
                  <a:schemeClr val="tx1"/>
                </a:solidFill>
              </a:rPr>
              <a:t>walifikacje </a:t>
            </a:r>
            <a:r>
              <a:rPr lang="pl-PL" sz="2800" dirty="0">
                <a:solidFill>
                  <a:schemeClr val="tx1"/>
                </a:solidFill>
              </a:rPr>
              <a:t>w zawodzie, tytuł technika</a:t>
            </a:r>
          </a:p>
          <a:p>
            <a:r>
              <a:rPr lang="pl-PL" sz="2800" dirty="0">
                <a:solidFill>
                  <a:schemeClr val="tx1"/>
                </a:solidFill>
              </a:rPr>
              <a:t>p</a:t>
            </a:r>
            <a:r>
              <a:rPr lang="pl-PL" sz="2800" dirty="0" smtClean="0">
                <a:solidFill>
                  <a:schemeClr val="tx1"/>
                </a:solidFill>
              </a:rPr>
              <a:t>rzygotowuje </a:t>
            </a:r>
            <a:r>
              <a:rPr lang="pl-PL" sz="2800" dirty="0">
                <a:solidFill>
                  <a:schemeClr val="tx1"/>
                </a:solidFill>
              </a:rPr>
              <a:t>do egzaminów zawodowych</a:t>
            </a:r>
          </a:p>
        </p:txBody>
      </p:sp>
    </p:spTree>
    <p:extLst>
      <p:ext uri="{BB962C8B-B14F-4D97-AF65-F5344CB8AC3E}">
        <p14:creationId xmlns="" xmlns:p14="http://schemas.microsoft.com/office/powerpoint/2010/main" val="21084581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14348" y="785794"/>
            <a:ext cx="7786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Szkoła  Policealna</a:t>
            </a:r>
            <a:endParaRPr lang="pl-PL" sz="36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85786" y="2143116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dirty="0" smtClean="0"/>
              <a:t>Konieczne orzeczenie o potrzebie kształcenia specjalnego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Orzeczona niepełnosprawność ruchowa  </a:t>
            </a:r>
            <a:r>
              <a:rPr lang="pl-PL" b="1" u="sng" dirty="0" smtClean="0"/>
              <a:t>lub</a:t>
            </a:r>
            <a:r>
              <a:rPr lang="pl-PL" dirty="0" smtClean="0"/>
              <a:t> orzeczona niepełnosprawność ruchowa sprzężona z inną niepełnosprawnością niebędącą niepełnosprawnością intelektualną (uczeń musi być w normie intelektualnej)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003800" y="0"/>
            <a:ext cx="2952750" cy="588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800000"/>
                </a:solidFill>
                <a:latin typeface="Constantia" pitchFamily="18" charset="0"/>
              </a:rPr>
              <a:t>NASZE SZKOŁY: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8512828"/>
              </p:ext>
            </p:extLst>
          </p:nvPr>
        </p:nvGraphicFramePr>
        <p:xfrm>
          <a:off x="251520" y="764704"/>
          <a:ext cx="8712968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9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Szkoła Policealna 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Kwalifikacje uzyskiwane w trakcie nauki: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7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Technik   administracji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EKA.01. </a:t>
                      </a:r>
                      <a:r>
                        <a:rPr lang="pl-PL" sz="2000" dirty="0">
                          <a:effectLst/>
                        </a:rPr>
                        <a:t>Obsługa klienta w jednostkach administracji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Technik  bezpieczeństwa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 i higieny pracy 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BPO.01.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Zarządzanie bezpieczeństwem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 środowisku pracy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5"/>
                        </a:spcAft>
                      </a:pPr>
                      <a:r>
                        <a:rPr lang="pl-PL" sz="2000" dirty="0">
                          <a:effectLst/>
                        </a:rPr>
                        <a:t>Asystent  osoby niepełnosprawnej</a:t>
                      </a:r>
                      <a:endParaRPr lang="pl-PL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SPO.01. </a:t>
                      </a:r>
                      <a:r>
                        <a:rPr lang="pl-PL" sz="2000" dirty="0">
                          <a:effectLst/>
                        </a:rPr>
                        <a:t>Udzielanie pomocy i organizacja wsparcia osobie niepełnosprawnej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 descr="DSC_00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4" t="26551" r="38217" b="23573"/>
          <a:stretch/>
        </p:blipFill>
        <p:spPr bwMode="auto">
          <a:xfrm>
            <a:off x="7203169" y="4725144"/>
            <a:ext cx="1506761" cy="1301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63285053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110566" cy="1524000"/>
          </a:xfrm>
        </p:spPr>
        <p:txBody>
          <a:bodyPr/>
          <a:lstStyle/>
          <a:p>
            <a:pPr algn="ctr"/>
            <a:r>
              <a:rPr lang="pl-PL" dirty="0" smtClean="0">
                <a:latin typeface="Bahnschrift SemiBold" panose="020B0502040204020203" pitchFamily="34" charset="0"/>
              </a:rPr>
              <a:t>Jedno miejsce - wiele możliwości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533400"/>
            <a:ext cx="7753376" cy="376767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/>
              <a:t>Dlaczego SOSW to wyjątkowe miejsce?</a:t>
            </a:r>
          </a:p>
          <a:p>
            <a:pPr algn="ctr"/>
            <a:r>
              <a:rPr lang="pl-PL" sz="2800" b="1" i="1" dirty="0" smtClean="0"/>
              <a:t>Ponieważ:</a:t>
            </a:r>
          </a:p>
          <a:p>
            <a:pPr algn="ctr"/>
            <a:r>
              <a:rPr lang="pl-PL" dirty="0" smtClean="0"/>
              <a:t> w nielicznych klasach /do 12 osób/ z możliwością zamieszkania w internacie można zdobywać wykształcenie ponadpodstawowe.</a:t>
            </a:r>
          </a:p>
          <a:p>
            <a:pPr algn="ctr"/>
            <a:r>
              <a:rPr lang="pl-PL" dirty="0" smtClean="0"/>
              <a:t>Ze względu na orzeczenia uczniów tworzymy indywidualny sposób pracy dla uczniów.</a:t>
            </a:r>
          </a:p>
          <a:p>
            <a:pPr algn="ctr"/>
            <a:r>
              <a:rPr lang="pl-PL" dirty="0" smtClean="0"/>
              <a:t>Stawiamy na usamodzielnianie się uczniów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82770258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Obraz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404813"/>
            <a:ext cx="1225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Prostokąt 3"/>
          <p:cNvSpPr>
            <a:spLocks noChangeArrowheads="1"/>
          </p:cNvSpPr>
          <p:nvPr/>
        </p:nvSpPr>
        <p:spPr bwMode="auto">
          <a:xfrm>
            <a:off x="590550" y="980728"/>
            <a:ext cx="8085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800000"/>
                </a:solidFill>
                <a:latin typeface="Constantia" pitchFamily="18" charset="0"/>
                <a:ea typeface="Batang" pitchFamily="18" charset="-127"/>
              </a:rPr>
              <a:t>Ośrodek położony </a:t>
            </a:r>
            <a:r>
              <a:rPr lang="pl-PL" sz="2000" b="1" dirty="0" smtClean="0">
                <a:solidFill>
                  <a:srgbClr val="800000"/>
                </a:solidFill>
                <a:latin typeface="Constantia" pitchFamily="18" charset="0"/>
                <a:ea typeface="Batang" pitchFamily="18" charset="-127"/>
              </a:rPr>
              <a:t>w części zdrojowej miasta.</a:t>
            </a:r>
          </a:p>
          <a:p>
            <a:pPr algn="ctr"/>
            <a:r>
              <a:rPr lang="pl-PL" sz="2000" b="1" dirty="0" smtClean="0">
                <a:solidFill>
                  <a:srgbClr val="800000"/>
                </a:solidFill>
                <a:latin typeface="Constantia" pitchFamily="18" charset="0"/>
                <a:ea typeface="Batang" pitchFamily="18" charset="-127"/>
              </a:rPr>
              <a:t>W otoczeniu znajduje się duży kompleks sportowo-rekreacyjny.</a:t>
            </a:r>
            <a:endParaRPr lang="pl-PL" sz="2000" b="1" dirty="0">
              <a:solidFill>
                <a:srgbClr val="800000"/>
              </a:solidFill>
              <a:latin typeface="Constantia" pitchFamily="18" charset="0"/>
              <a:ea typeface="Batang" pitchFamily="18" charset="-127"/>
            </a:endParaRPr>
          </a:p>
        </p:txBody>
      </p:sp>
      <p:sp>
        <p:nvSpPr>
          <p:cNvPr id="5125" name="pole tekstowe 6"/>
          <p:cNvSpPr txBox="1">
            <a:spLocks noChangeArrowheads="1"/>
          </p:cNvSpPr>
          <p:nvPr/>
        </p:nvSpPr>
        <p:spPr bwMode="auto">
          <a:xfrm>
            <a:off x="1042988" y="6475413"/>
            <a:ext cx="7800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dirty="0">
                <a:solidFill>
                  <a:srgbClr val="800000"/>
                </a:solidFill>
              </a:rPr>
              <a:t>Specjalny Ośrodek Szkolno-Wychowawczy dla Niepełnosprawnych Ruchowo,  28-100 Busko-Zdrój, ul. Rehabilitacyjna  1</a:t>
            </a:r>
            <a:r>
              <a:rPr lang="pl-PL" sz="1000" dirty="0">
                <a:solidFill>
                  <a:srgbClr val="003366"/>
                </a:solidFill>
              </a:rPr>
              <a:t> </a:t>
            </a:r>
            <a:r>
              <a:rPr lang="pt-BR" sz="1000" dirty="0"/>
              <a:t>www.sosw.busko.pl	 </a:t>
            </a:r>
            <a:r>
              <a:rPr lang="pt-BR" sz="1000" b="1" dirty="0"/>
              <a:t>tel./fax  41/ 378-41-19  lub  41/ 378-45-74</a:t>
            </a:r>
            <a:r>
              <a:rPr lang="pl-PL" sz="1000" b="1" dirty="0"/>
              <a:t>	</a:t>
            </a:r>
            <a:r>
              <a:rPr lang="pt-BR" sz="1000" b="1" dirty="0"/>
              <a:t>e-mail: sekretariat@buskososw.internetdsl.pl</a:t>
            </a:r>
            <a:endParaRPr lang="pl-PL" sz="1000" b="1" dirty="0"/>
          </a:p>
        </p:txBody>
      </p:sp>
      <p:sp>
        <p:nvSpPr>
          <p:cNvPr id="5126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772816"/>
            <a:ext cx="7273428" cy="4091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66349"/>
      </p:ext>
    </p:extLst>
  </p:cSld>
  <p:clrMapOvr>
    <a:masterClrMapping/>
  </p:clrMapOvr>
  <p:transition spd="med" advTm="15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70DB7A5-B8A1-4D29-B2D7-E5A03EDE4D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14" y="428604"/>
            <a:ext cx="9075986" cy="5883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140710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253607-975E-4ECC-82AC-0DE2B2B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87"/>
          </a:xfrm>
        </p:spPr>
        <p:txBody>
          <a:bodyPr/>
          <a:lstStyle/>
          <a:p>
            <a:r>
              <a:rPr lang="pl-PL" sz="3200" b="1" dirty="0"/>
              <a:t>WYMAGANE DOKUMENTY TO: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05F4DD2-2827-481B-9BB7-7519AE6E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28800"/>
            <a:ext cx="7561460" cy="4157653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>
                <a:solidFill>
                  <a:schemeClr val="tx1"/>
                </a:solidFill>
              </a:rPr>
              <a:t>ORZECZENIE O POTRZEBIE KSZTAŁCENIA SPECJALNEGO</a:t>
            </a:r>
            <a:r>
              <a:rPr lang="pl-PL" dirty="0">
                <a:solidFill>
                  <a:schemeClr val="tx1"/>
                </a:solidFill>
              </a:rPr>
              <a:t> WYDANE PRZEZ PORADNIĘ PSYCHOLOGICZNO </a:t>
            </a:r>
            <a:r>
              <a:rPr lang="pl-PL" dirty="0" smtClean="0">
                <a:solidFill>
                  <a:schemeClr val="tx1"/>
                </a:solidFill>
              </a:rPr>
              <a:t>– PEDAGOGICZNĄ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SKIEROWANIE</a:t>
            </a:r>
            <a:r>
              <a:rPr lang="pl-PL" dirty="0">
                <a:solidFill>
                  <a:schemeClr val="tx1"/>
                </a:solidFill>
              </a:rPr>
              <a:t> ZE STAROSTWA POWIATOWEGO </a:t>
            </a:r>
            <a:r>
              <a:rPr lang="pl-PL" dirty="0" smtClean="0">
                <a:solidFill>
                  <a:schemeClr val="tx1"/>
                </a:solidFill>
              </a:rPr>
              <a:t>W BUSKU -ZDROJU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KARTA ZGŁOSZENIA /SEKRETARIAT LUB STRONA WWW</a:t>
            </a:r>
            <a:r>
              <a:rPr lang="pl-PL" dirty="0" smtClean="0">
                <a:solidFill>
                  <a:schemeClr val="tx1"/>
                </a:solidFill>
              </a:rPr>
              <a:t>/</a:t>
            </a:r>
          </a:p>
          <a:p>
            <a:r>
              <a:rPr lang="pl-PL" sz="1800" b="1" dirty="0" smtClean="0"/>
              <a:t>KONSULTACJE DLA RODZICÓW I UCZNIÓW w siedzibie Ośrodka CODZIENNIE OD 8.00 DO 14.00</a:t>
            </a:r>
            <a:endParaRPr lang="pl-PL" sz="1800" b="1" dirty="0">
              <a:solidFill>
                <a:schemeClr val="tx1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2311140710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8064896" cy="4104456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4800" b="1" dirty="0">
                <a:solidFill>
                  <a:srgbClr val="0070C0"/>
                </a:solidFill>
              </a:rPr>
              <a:t>ZAPRASZAMY DO NAS!</a:t>
            </a:r>
          </a:p>
          <a:p>
            <a:pPr algn="ctr">
              <a:buNone/>
              <a:defRPr/>
            </a:pPr>
            <a:r>
              <a:rPr lang="pl-PL" sz="6000" b="1" dirty="0">
                <a:solidFill>
                  <a:srgbClr val="0070C0"/>
                </a:solidFill>
                <a:hlinkClick r:id="rId2"/>
              </a:rPr>
              <a:t>www.sosw.busko.pl</a:t>
            </a:r>
            <a:endParaRPr lang="pl-PL" sz="6000" b="1" dirty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pl-PL" sz="3200" b="1" dirty="0">
                <a:solidFill>
                  <a:srgbClr val="0070C0"/>
                </a:solidFill>
              </a:rPr>
              <a:t>Jesteśmy na FB, Instagramie, Tik Toku </a:t>
            </a:r>
            <a:r>
              <a:rPr lang="pl-PL" sz="3600" b="1" dirty="0">
                <a:solidFill>
                  <a:srgbClr val="0070C0"/>
                </a:solidFill>
              </a:rPr>
              <a:t>oraz</a:t>
            </a:r>
          </a:p>
          <a:p>
            <a:pPr algn="ctr">
              <a:buNone/>
              <a:defRPr/>
            </a:pPr>
            <a:r>
              <a:rPr lang="pl-PL" sz="3600" b="1" dirty="0">
                <a:solidFill>
                  <a:srgbClr val="0070C0"/>
                </a:solidFill>
              </a:rPr>
              <a:t>pod numerem 41 378 41 19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27088" y="6503988"/>
            <a:ext cx="78009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000" dirty="0">
                <a:solidFill>
                  <a:srgbClr val="800000"/>
                </a:solidFill>
              </a:rPr>
              <a:t>Specjalny Ośrodek Szkolno-Wychowawczy dla Niepełnosprawnych Ruchowo,  28-100 Busko-Zdrój, ul. Rehabilitacyjna  1 </a:t>
            </a:r>
            <a:r>
              <a:rPr lang="pt-BR" sz="1050" dirty="0"/>
              <a:t>www.sosw.busko.pl	 tel./fax  41/ 378-41-19  lub  41/ 378-45-74</a:t>
            </a:r>
            <a:r>
              <a:rPr lang="pl-PL" sz="1050" dirty="0"/>
              <a:t>	</a:t>
            </a:r>
            <a:r>
              <a:rPr lang="pt-BR" sz="1050" dirty="0"/>
              <a:t>e-mail: sekretariat@buskososw.internetdsl.pl</a:t>
            </a:r>
            <a:endParaRPr lang="pl-PL" sz="1050" dirty="0"/>
          </a:p>
        </p:txBody>
      </p:sp>
      <p:pic>
        <p:nvPicPr>
          <p:cNvPr id="14342" name="Obraz 5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6713"/>
            <a:ext cx="1008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49D130-ABA2-48BB-BFC6-E9A03102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5301208"/>
            <a:ext cx="7786742" cy="7185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50 </a:t>
            </a:r>
            <a:r>
              <a:rPr lang="pl-PL" b="1" dirty="0"/>
              <a:t>lat doświadczenia i tradycji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95BB152C-6FD6-46E1-8945-170CE3D3F8B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8" y="2564409"/>
            <a:ext cx="4372422" cy="2523741"/>
          </a:xfrm>
        </p:spPr>
      </p:pic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61135672-C8ED-4199-9792-1FAB08F7F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7101"/>
            <a:ext cx="3703638" cy="2461049"/>
          </a:xfrm>
        </p:spPr>
      </p:pic>
      <p:pic>
        <p:nvPicPr>
          <p:cNvPr id="10" name="Obraz 9" descr="Zapraszamy na Jubileusz 50-lecia Akademii Pomorskiej | Akademia Pomorska w  Słupsku">
            <a:extLst>
              <a:ext uri="{FF2B5EF4-FFF2-40B4-BE49-F238E27FC236}">
                <a16:creationId xmlns="" xmlns:a16="http://schemas.microsoft.com/office/drawing/2014/main" id="{27DB5215-909E-42D5-BAFC-199882DE5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749176" cy="74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4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395536" y="2564904"/>
            <a:ext cx="25922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Liceum</a:t>
            </a:r>
            <a:r>
              <a:rPr lang="pl-PL" b="1" dirty="0"/>
              <a:t> </a:t>
            </a:r>
            <a:r>
              <a:rPr lang="pl-PL" sz="2000" b="1" dirty="0"/>
              <a:t>Ogólnokształcące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419872" y="2564904"/>
            <a:ext cx="22273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Technikum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372200" y="2564904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Szkoła Branżowa </a:t>
            </a:r>
            <a:br>
              <a:rPr lang="pl-PL" sz="2000" b="1" dirty="0"/>
            </a:br>
            <a:r>
              <a:rPr lang="pl-PL" sz="2000" b="1" dirty="0"/>
              <a:t>I Stopnia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203848" y="715624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Ścieżka edukacyjna</a:t>
            </a:r>
            <a:r>
              <a:rPr lang="pl-PL" b="1" dirty="0" smtClean="0"/>
              <a:t>:</a:t>
            </a:r>
          </a:p>
          <a:p>
            <a:pPr algn="ctr"/>
            <a:r>
              <a:rPr lang="pl-PL" b="1" dirty="0" smtClean="0"/>
              <a:t>Szkoła </a:t>
            </a:r>
            <a:r>
              <a:rPr lang="pl-PL" b="1" dirty="0"/>
              <a:t>podstawowa </a:t>
            </a:r>
          </a:p>
        </p:txBody>
      </p:sp>
      <p:pic>
        <p:nvPicPr>
          <p:cNvPr id="8" name="Picture 2" descr="Znalezione obrazy dla zapytania graduation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642918"/>
            <a:ext cx="1609393" cy="163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>
            <a:off x="4503428" y="1844824"/>
            <a:ext cx="0" cy="686845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148064" y="1844824"/>
            <a:ext cx="2160240" cy="686845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043608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51520" y="4221088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347864" y="4244648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4716016" y="4258312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7000210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5340337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STUDIA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7668344" y="4241145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6084168" y="4258312"/>
            <a:ext cx="135303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SZKOŁA BRANŻOWA II ST.</a:t>
            </a:r>
          </a:p>
        </p:txBody>
      </p:sp>
      <p:cxnSp>
        <p:nvCxnSpPr>
          <p:cNvPr id="28" name="Łącznik prosty ze strzałką 27"/>
          <p:cNvCxnSpPr>
            <a:stCxn id="2" idx="2"/>
            <a:endCxn id="17" idx="0"/>
          </p:cNvCxnSpPr>
          <p:nvPr/>
        </p:nvCxnSpPr>
        <p:spPr>
          <a:xfrm flipH="1">
            <a:off x="863588" y="3573016"/>
            <a:ext cx="828092" cy="648072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7" idx="2"/>
          </p:cNvCxnSpPr>
          <p:nvPr/>
        </p:nvCxnSpPr>
        <p:spPr>
          <a:xfrm>
            <a:off x="863588" y="5013176"/>
            <a:ext cx="756084" cy="720080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Łącznik prosty ze strzałką 1023"/>
          <p:cNvCxnSpPr>
            <a:endCxn id="22" idx="0"/>
          </p:cNvCxnSpPr>
          <p:nvPr/>
        </p:nvCxnSpPr>
        <p:spPr>
          <a:xfrm flipH="1">
            <a:off x="3959932" y="3573016"/>
            <a:ext cx="468052" cy="671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Łącznik prosty ze strzałką 1026"/>
          <p:cNvCxnSpPr>
            <a:endCxn id="23" idx="0"/>
          </p:cNvCxnSpPr>
          <p:nvPr/>
        </p:nvCxnSpPr>
        <p:spPr>
          <a:xfrm>
            <a:off x="4427984" y="3573016"/>
            <a:ext cx="900100" cy="68529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Łącznik prosty ze strzałką 1029"/>
          <p:cNvCxnSpPr>
            <a:stCxn id="6" idx="2"/>
            <a:endCxn id="27" idx="0"/>
          </p:cNvCxnSpPr>
          <p:nvPr/>
        </p:nvCxnSpPr>
        <p:spPr>
          <a:xfrm flipH="1">
            <a:off x="6760684" y="3573016"/>
            <a:ext cx="835652" cy="68529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Łącznik prosty ze strzałką 1031"/>
          <p:cNvCxnSpPr>
            <a:stCxn id="6" idx="2"/>
          </p:cNvCxnSpPr>
          <p:nvPr/>
        </p:nvCxnSpPr>
        <p:spPr>
          <a:xfrm>
            <a:off x="7596336" y="3573016"/>
            <a:ext cx="684076" cy="648072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Łącznik prosty ze strzałką 1033"/>
          <p:cNvCxnSpPr>
            <a:stCxn id="27" idx="2"/>
            <a:endCxn id="25" idx="0"/>
          </p:cNvCxnSpPr>
          <p:nvPr/>
        </p:nvCxnSpPr>
        <p:spPr>
          <a:xfrm flipH="1">
            <a:off x="5952405" y="5050400"/>
            <a:ext cx="808279" cy="68285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Łącznik prosty ze strzałką 1035"/>
          <p:cNvCxnSpPr>
            <a:stCxn id="27" idx="2"/>
            <a:endCxn id="24" idx="0"/>
          </p:cNvCxnSpPr>
          <p:nvPr/>
        </p:nvCxnSpPr>
        <p:spPr>
          <a:xfrm>
            <a:off x="6760684" y="5050400"/>
            <a:ext cx="851594" cy="68285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45"/>
          <p:cNvSpPr/>
          <p:nvPr/>
        </p:nvSpPr>
        <p:spPr>
          <a:xfrm>
            <a:off x="1691679" y="4258312"/>
            <a:ext cx="150406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SZKOŁA POLICEALNA</a:t>
            </a:r>
          </a:p>
        </p:txBody>
      </p:sp>
      <p:cxnSp>
        <p:nvCxnSpPr>
          <p:cNvPr id="1040" name="Łącznik prosty ze strzałką 1039"/>
          <p:cNvCxnSpPr>
            <a:stCxn id="2" idx="2"/>
            <a:endCxn id="46" idx="0"/>
          </p:cNvCxnSpPr>
          <p:nvPr/>
        </p:nvCxnSpPr>
        <p:spPr>
          <a:xfrm>
            <a:off x="1691680" y="3573016"/>
            <a:ext cx="752033" cy="68529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Łącznik prosty ze strzałką 1041"/>
          <p:cNvCxnSpPr/>
          <p:nvPr/>
        </p:nvCxnSpPr>
        <p:spPr>
          <a:xfrm flipH="1">
            <a:off x="2627784" y="3573016"/>
            <a:ext cx="1800200" cy="648072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6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1936115" cy="1830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Łącznik prosty ze strzałką 63"/>
          <p:cNvCxnSpPr/>
          <p:nvPr/>
        </p:nvCxnSpPr>
        <p:spPr>
          <a:xfrm flipH="1">
            <a:off x="1979712" y="1844824"/>
            <a:ext cx="1656184" cy="686845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46" idx="2"/>
          </p:cNvCxnSpPr>
          <p:nvPr/>
        </p:nvCxnSpPr>
        <p:spPr>
          <a:xfrm flipH="1">
            <a:off x="1691680" y="5050400"/>
            <a:ext cx="752033" cy="682856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3347864" y="5733256"/>
            <a:ext cx="12241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PRACA</a:t>
            </a:r>
          </a:p>
        </p:txBody>
      </p:sp>
      <p:cxnSp>
        <p:nvCxnSpPr>
          <p:cNvPr id="31" name="Łącznik prosty ze strzałką 30"/>
          <p:cNvCxnSpPr>
            <a:stCxn id="22" idx="2"/>
            <a:endCxn id="42" idx="0"/>
          </p:cNvCxnSpPr>
          <p:nvPr/>
        </p:nvCxnSpPr>
        <p:spPr>
          <a:xfrm>
            <a:off x="3959932" y="5036736"/>
            <a:ext cx="0" cy="696520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25" idx="3"/>
            <a:endCxn id="24" idx="1"/>
          </p:cNvCxnSpPr>
          <p:nvPr/>
        </p:nvCxnSpPr>
        <p:spPr>
          <a:xfrm>
            <a:off x="6564473" y="6129300"/>
            <a:ext cx="435737" cy="0"/>
          </a:xfrm>
          <a:prstGeom prst="straightConnector1">
            <a:avLst/>
          </a:prstGeom>
          <a:ln>
            <a:solidFill>
              <a:srgbClr val="0000FF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79328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428596" y="1052736"/>
            <a:ext cx="835824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Szkoła Podstawowa Specjalna</a:t>
            </a:r>
            <a:endParaRPr lang="pl-PL" sz="36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2522041"/>
            <a:ext cx="8786874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 smtClean="0"/>
              <a:t>Konieczne orzeczenie o potrzebie kształcenia specjalnego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Orzeczona niepełnosprawność ruchowa  </a:t>
            </a:r>
            <a:r>
              <a:rPr lang="pl-PL" sz="2800" b="1" u="sng" dirty="0" smtClean="0"/>
              <a:t>lub</a:t>
            </a:r>
            <a:r>
              <a:rPr lang="pl-PL" sz="2800" dirty="0" smtClean="0"/>
              <a:t> orzeczona niepełnosprawność ruchowa sprzężona z inną niepełnosprawnością</a:t>
            </a:r>
            <a:endParaRPr lang="pl-PL" sz="2800" dirty="0"/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8424418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14348" y="1052736"/>
            <a:ext cx="7786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Liceum Ogólnokształcące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27274" y="2522041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/>
              <a:t>4 lata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Wykształcenie średnie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Przygotowuje do matury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do szkoły policealnej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na studia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14348" y="785794"/>
            <a:ext cx="7786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Liceum Ogólnokształcące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85786" y="2143116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dirty="0" smtClean="0"/>
              <a:t>Konieczne orzeczenie o potrzebie kształcenia specjalnego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Orzeczona niepełnosprawność ruchowa  </a:t>
            </a:r>
            <a:r>
              <a:rPr lang="pl-PL" b="1" u="sng" dirty="0" smtClean="0"/>
              <a:t>lub</a:t>
            </a:r>
            <a:r>
              <a:rPr lang="pl-PL" dirty="0" smtClean="0"/>
              <a:t> orzeczona niepełnosprawność ruchowa sprzężona z inną niepełnosprawnością niebędącą niepełnosprawnością intelektualną (uczeń musi być w normie intelektualnej)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555776" y="764704"/>
            <a:ext cx="4104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Technikum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11560" y="1556792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dirty="0"/>
              <a:t>5 lat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Wykształcenie średnie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Kwalifikacje w zawodzie, tytuł technika</a:t>
            </a:r>
          </a:p>
          <a:p>
            <a:r>
              <a:rPr lang="pl-PL" sz="2800" dirty="0"/>
              <a:t>Przygotowuje do matury i do egzaminów zawodowych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Umożliwia pójście do szkoły </a:t>
            </a:r>
            <a:r>
              <a:rPr lang="pl-PL" sz="2800" dirty="0" smtClean="0"/>
              <a:t>policealnej </a:t>
            </a:r>
            <a:br>
              <a:rPr lang="pl-PL" sz="2800" dirty="0" smtClean="0"/>
            </a:br>
            <a:r>
              <a:rPr lang="pl-PL" sz="2800" dirty="0" smtClean="0"/>
              <a:t>i umożliwia </a:t>
            </a:r>
            <a:r>
              <a:rPr lang="pl-PL" sz="2800" dirty="0"/>
              <a:t>pójcie na studia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0121184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7"/>
          <p:cNvSpPr>
            <a:spLocks noChangeArrowheads="1"/>
          </p:cNvSpPr>
          <p:nvPr/>
        </p:nvSpPr>
        <p:spPr bwMode="auto">
          <a:xfrm>
            <a:off x="5003800" y="111125"/>
            <a:ext cx="276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www.sosw.busko.p</a:t>
            </a:r>
            <a:r>
              <a:rPr lang="pt-BR" dirty="0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l</a:t>
            </a:r>
            <a:endParaRPr lang="pl-PL" dirty="0">
              <a:solidFill>
                <a:srgbClr val="0033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14348" y="785794"/>
            <a:ext cx="778674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Technikum</a:t>
            </a:r>
            <a:endParaRPr lang="pl-PL" sz="36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85786" y="2143116"/>
            <a:ext cx="7633158" cy="3724399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dirty="0" smtClean="0"/>
              <a:t>Konieczne orzeczenie o potrzebie kształcenia specjalnego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Orzeczona niepełnosprawność ruchowa  </a:t>
            </a:r>
            <a:r>
              <a:rPr lang="pl-PL" b="1" u="sng" dirty="0" smtClean="0"/>
              <a:t>lub</a:t>
            </a:r>
            <a:r>
              <a:rPr lang="pl-PL" dirty="0" smtClean="0"/>
              <a:t> orzeczona niepełnosprawność ruchowa sprzężona z inną niepełnosprawnością niebędącą niepełnosprawnością intelektualną (uczeń musi być w normie intelektualnej)</a:t>
            </a: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4050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5242</TotalTime>
  <Words>682</Words>
  <Application>Microsoft Office PowerPoint</Application>
  <PresentationFormat>Pokaz na ekranie (4:3)</PresentationFormat>
  <Paragraphs>169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Wycinek</vt:lpstr>
      <vt:lpstr>Slajd 1</vt:lpstr>
      <vt:lpstr>Jedno miejsce - wiele możliwości!</vt:lpstr>
      <vt:lpstr> 50 lat doświadczenia i tradycji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WYMAGANE DOKUMENTY TO:</vt:lpstr>
      <vt:lpstr>Slajd 23</vt:lpstr>
    </vt:vector>
  </TitlesOfParts>
  <Company>Organizacja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 J. M  Daguerre</dc:title>
  <dc:creator>Kasia</dc:creator>
  <cp:lastModifiedBy>renatak</cp:lastModifiedBy>
  <cp:revision>462</cp:revision>
  <cp:lastPrinted>2021-02-11T07:39:11Z</cp:lastPrinted>
  <dcterms:created xsi:type="dcterms:W3CDTF">2007-10-29T08:57:55Z</dcterms:created>
  <dcterms:modified xsi:type="dcterms:W3CDTF">2024-03-05T07:45:49Z</dcterms:modified>
</cp:coreProperties>
</file>