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309" r:id="rId3"/>
    <p:sldId id="257" r:id="rId4"/>
    <p:sldId id="258" r:id="rId5"/>
    <p:sldId id="290" r:id="rId6"/>
    <p:sldId id="336" r:id="rId7"/>
    <p:sldId id="345" r:id="rId8"/>
    <p:sldId id="329" r:id="rId9"/>
    <p:sldId id="330" r:id="rId10"/>
    <p:sldId id="356" r:id="rId11"/>
    <p:sldId id="368" r:id="rId12"/>
    <p:sldId id="360" r:id="rId13"/>
    <p:sldId id="361" r:id="rId14"/>
    <p:sldId id="362" r:id="rId15"/>
    <p:sldId id="373" r:id="rId16"/>
    <p:sldId id="289" r:id="rId17"/>
    <p:sldId id="269" r:id="rId18"/>
    <p:sldId id="270" r:id="rId19"/>
    <p:sldId id="375" r:id="rId20"/>
    <p:sldId id="272" r:id="rId21"/>
    <p:sldId id="370" r:id="rId22"/>
    <p:sldId id="273" r:id="rId23"/>
    <p:sldId id="391" r:id="rId24"/>
    <p:sldId id="275" r:id="rId25"/>
    <p:sldId id="392" r:id="rId26"/>
    <p:sldId id="276" r:id="rId27"/>
    <p:sldId id="278" r:id="rId28"/>
    <p:sldId id="372" r:id="rId29"/>
    <p:sldId id="376" r:id="rId30"/>
    <p:sldId id="377" r:id="rId31"/>
    <p:sldId id="311" r:id="rId32"/>
    <p:sldId id="380" r:id="rId33"/>
    <p:sldId id="381" r:id="rId34"/>
    <p:sldId id="382" r:id="rId35"/>
    <p:sldId id="383" r:id="rId36"/>
    <p:sldId id="310" r:id="rId37"/>
    <p:sldId id="315" r:id="rId38"/>
    <p:sldId id="312" r:id="rId39"/>
    <p:sldId id="393" r:id="rId40"/>
    <p:sldId id="352" r:id="rId41"/>
    <p:sldId id="387" r:id="rId42"/>
    <p:sldId id="388" r:id="rId43"/>
    <p:sldId id="351" r:id="rId44"/>
    <p:sldId id="389" r:id="rId45"/>
    <p:sldId id="337" r:id="rId46"/>
    <p:sldId id="338" r:id="rId47"/>
    <p:sldId id="390" r:id="rId48"/>
    <p:sldId id="384" r:id="rId49"/>
    <p:sldId id="385" r:id="rId50"/>
    <p:sldId id="386" r:id="rId51"/>
    <p:sldId id="349" r:id="rId52"/>
    <p:sldId id="341" r:id="rId53"/>
    <p:sldId id="318" r:id="rId54"/>
    <p:sldId id="313" r:id="rId55"/>
    <p:sldId id="292" r:id="rId56"/>
    <p:sldId id="293" r:id="rId57"/>
    <p:sldId id="371" r:id="rId58"/>
    <p:sldId id="354" r:id="rId59"/>
    <p:sldId id="282" r:id="rId60"/>
    <p:sldId id="284" r:id="rId61"/>
    <p:sldId id="286" r:id="rId62"/>
    <p:sldId id="325" r:id="rId63"/>
    <p:sldId id="288" r:id="rId64"/>
    <p:sldId id="285" r:id="rId65"/>
    <p:sldId id="291" r:id="rId66"/>
    <p:sldId id="379" r:id="rId67"/>
    <p:sldId id="319" r:id="rId6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BBD5"/>
    <a:srgbClr val="FB1DCB"/>
    <a:srgbClr val="EF432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91646" autoAdjust="0"/>
  </p:normalViewPr>
  <p:slideViewPr>
    <p:cSldViewPr>
      <p:cViewPr>
        <p:scale>
          <a:sx n="80" d="100"/>
          <a:sy n="80" d="100"/>
        </p:scale>
        <p:origin x="-106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A4C2F0-CF8C-485F-BAFD-73216603B2DE}" type="datetimeFigureOut">
              <a:rPr lang="pl-PL" smtClean="0"/>
              <a:pPr/>
              <a:t>2023-02-20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7E4FF1-E812-4CCF-8357-E4282358F97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949315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363014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735778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19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052458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20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98514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21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118383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22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118383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23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02955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24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200084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25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417082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26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1430773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27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531320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0227671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28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5306148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29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0143405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30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9322179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31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5306148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32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2873353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33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9072289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34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5430321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35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5376131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36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6789801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37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678980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012366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38</a:t>
            </a:fld>
            <a:endParaRPr 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39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9419642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59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9560102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60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8972597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61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3343425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62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6202996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63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5182062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64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551934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188099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345338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989729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022767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E4FF1-E812-4CCF-8357-E4282358F978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752665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1AD6-264E-455F-A167-8E8F1CD083B3}" type="datetimeFigureOut">
              <a:rPr lang="pl-PL" smtClean="0"/>
              <a:pPr/>
              <a:t>2023-02-20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672C-02D2-4CF9-A604-D69644A5BBF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637884004"/>
      </p:ext>
    </p:extLst>
  </p:cSld>
  <p:clrMapOvr>
    <a:masterClrMapping/>
  </p:clrMapOvr>
  <p:transition spd="slow" advTm="10000">
    <p:blind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1AD6-264E-455F-A167-8E8F1CD083B3}" type="datetimeFigureOut">
              <a:rPr lang="pl-PL" smtClean="0"/>
              <a:pPr/>
              <a:t>2023-02-20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672C-02D2-4CF9-A604-D69644A5BBF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362868591"/>
      </p:ext>
    </p:extLst>
  </p:cSld>
  <p:clrMapOvr>
    <a:masterClrMapping/>
  </p:clrMapOvr>
  <p:transition spd="slow" advTm="10000">
    <p:blind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1AD6-264E-455F-A167-8E8F1CD083B3}" type="datetimeFigureOut">
              <a:rPr lang="pl-PL" smtClean="0"/>
              <a:pPr/>
              <a:t>2023-02-20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672C-02D2-4CF9-A604-D69644A5BBF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731102090"/>
      </p:ext>
    </p:extLst>
  </p:cSld>
  <p:clrMapOvr>
    <a:masterClrMapping/>
  </p:clrMapOvr>
  <p:transition spd="slow" advTm="10000">
    <p:blinds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F833F-BFBE-498E-B400-7CAF0F998F3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108554101"/>
      </p:ext>
    </p:extLst>
  </p:cSld>
  <p:clrMapOvr>
    <a:masterClrMapping/>
  </p:clrMapOvr>
  <p:transition spd="slow" advTm="10000"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1AD6-264E-455F-A167-8E8F1CD083B3}" type="datetimeFigureOut">
              <a:rPr lang="pl-PL" smtClean="0"/>
              <a:pPr/>
              <a:t>2023-02-20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672C-02D2-4CF9-A604-D69644A5BBF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555453169"/>
      </p:ext>
    </p:extLst>
  </p:cSld>
  <p:clrMapOvr>
    <a:masterClrMapping/>
  </p:clrMapOvr>
  <p:transition spd="slow" advTm="10000">
    <p:blind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1AD6-264E-455F-A167-8E8F1CD083B3}" type="datetimeFigureOut">
              <a:rPr lang="pl-PL" smtClean="0"/>
              <a:pPr/>
              <a:t>2023-02-20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672C-02D2-4CF9-A604-D69644A5BBF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874639080"/>
      </p:ext>
    </p:extLst>
  </p:cSld>
  <p:clrMapOvr>
    <a:masterClrMapping/>
  </p:clrMapOvr>
  <p:transition spd="slow" advTm="10000">
    <p:blind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1AD6-264E-455F-A167-8E8F1CD083B3}" type="datetimeFigureOut">
              <a:rPr lang="pl-PL" smtClean="0"/>
              <a:pPr/>
              <a:t>2023-02-20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672C-02D2-4CF9-A604-D69644A5BBF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218192497"/>
      </p:ext>
    </p:extLst>
  </p:cSld>
  <p:clrMapOvr>
    <a:masterClrMapping/>
  </p:clrMapOvr>
  <p:transition spd="slow" advTm="10000">
    <p:blind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1AD6-264E-455F-A167-8E8F1CD083B3}" type="datetimeFigureOut">
              <a:rPr lang="pl-PL" smtClean="0"/>
              <a:pPr/>
              <a:t>2023-02-20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672C-02D2-4CF9-A604-D69644A5BBF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634514483"/>
      </p:ext>
    </p:extLst>
  </p:cSld>
  <p:clrMapOvr>
    <a:masterClrMapping/>
  </p:clrMapOvr>
  <p:transition spd="slow" advTm="10000">
    <p:blind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1AD6-264E-455F-A167-8E8F1CD083B3}" type="datetimeFigureOut">
              <a:rPr lang="pl-PL" smtClean="0"/>
              <a:pPr/>
              <a:t>2023-02-20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672C-02D2-4CF9-A604-D69644A5BBF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226442632"/>
      </p:ext>
    </p:extLst>
  </p:cSld>
  <p:clrMapOvr>
    <a:masterClrMapping/>
  </p:clrMapOvr>
  <p:transition spd="slow" advTm="10000">
    <p:blind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1AD6-264E-455F-A167-8E8F1CD083B3}" type="datetimeFigureOut">
              <a:rPr lang="pl-PL" smtClean="0"/>
              <a:pPr/>
              <a:t>2023-02-20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672C-02D2-4CF9-A604-D69644A5BBF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729570253"/>
      </p:ext>
    </p:extLst>
  </p:cSld>
  <p:clrMapOvr>
    <a:masterClrMapping/>
  </p:clrMapOvr>
  <p:transition spd="slow" advTm="10000">
    <p:blind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1AD6-264E-455F-A167-8E8F1CD083B3}" type="datetimeFigureOut">
              <a:rPr lang="pl-PL" smtClean="0"/>
              <a:pPr/>
              <a:t>2023-02-20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672C-02D2-4CF9-A604-D69644A5BBF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000342945"/>
      </p:ext>
    </p:extLst>
  </p:cSld>
  <p:clrMapOvr>
    <a:masterClrMapping/>
  </p:clrMapOvr>
  <p:transition spd="slow" advTm="10000">
    <p:blind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1AD6-264E-455F-A167-8E8F1CD083B3}" type="datetimeFigureOut">
              <a:rPr lang="pl-PL" smtClean="0"/>
              <a:pPr/>
              <a:t>2023-02-20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8672C-02D2-4CF9-A604-D69644A5BBF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887245081"/>
      </p:ext>
    </p:extLst>
  </p:cSld>
  <p:clrMapOvr>
    <a:masterClrMapping/>
  </p:clrMapOvr>
  <p:transition spd="slow" advTm="10000">
    <p:blind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E1AD6-264E-455F-A167-8E8F1CD083B3}" type="datetimeFigureOut">
              <a:rPr lang="pl-PL" smtClean="0"/>
              <a:pPr/>
              <a:t>2023-02-20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8672C-02D2-4CF9-A604-D69644A5BBF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51199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Tm="10000">
    <p:blinds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rtur\Music\Imagine%20-%20john%20lennon%20karaoke.mp3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ekretariat@zsp1busko.pl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ine - john lennon karaok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4" descr="zd08 10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07504" y="3714752"/>
            <a:ext cx="9036496" cy="25545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Ctr="1">
            <a:spAutoFit/>
          </a:bodyPr>
          <a:lstStyle/>
          <a:p>
            <a:pPr algn="ctr">
              <a:defRPr/>
            </a:pPr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ZESPÓŁ SZKÓŁ </a:t>
            </a:r>
          </a:p>
          <a:p>
            <a:pPr algn="ctr">
              <a:defRPr/>
            </a:pPr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PONADPODSTAWOWYCH </a:t>
            </a:r>
            <a:b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</a:br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IM. MIKOŁAJA KOPERNIKA</a:t>
            </a:r>
            <a:b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</a:br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W BUSKU-ZDROJU</a:t>
            </a:r>
          </a:p>
        </p:txBody>
      </p:sp>
      <p:sp>
        <p:nvSpPr>
          <p:cNvPr id="8" name="Rectangle 5"/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7629462"/>
      </p:ext>
    </p:extLst>
  </p:cSld>
  <p:clrMapOvr>
    <a:masterClrMapping/>
  </p:clrMapOvr>
  <p:transition spd="slow" advClick="0" advTm="3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4321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66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KOŁA PRZEDMIOTOWE</a:t>
            </a:r>
          </a:p>
        </p:txBody>
      </p:sp>
      <p:sp>
        <p:nvSpPr>
          <p:cNvPr id="69634" name="AutoShape 2" descr="Znalezione obrazy dla zapytania język polski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9636" name="AutoShape 4" descr="Znalezione obrazy dla zapytania język polski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9638" name="AutoShape 6" descr="Znalezione obrazy dla zapytania język polski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9640" name="AutoShape 8" descr="Znalezione obrazy dla zapytania nauka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9642" name="AutoShape 10" descr="Znalezione obrazy dla zapytania nauka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" name="Rectangle 5"/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 advClick="0" advTm="3000">
    <p:blind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53732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66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KOŁO MATEMATYCZNE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 advClick="0" advTm="3000">
    <p:blind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="" xmlns:a16="http://schemas.microsoft.com/office/drawing/2014/main" id="{777747F1-D18B-42ED-AECF-D35C24C72C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BCB32FCB-E5E8-4336-9DE0-4ABE8EFC64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6114" y="0"/>
            <a:ext cx="9127886" cy="6845915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</p:pic>
      <p:sp>
        <p:nvSpPr>
          <p:cNvPr id="4" name="Rectangle 5"/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67544" y="51571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72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SemiBold Condensed" pitchFamily="34" charset="0"/>
                <a:ea typeface="+mj-ea"/>
                <a:cs typeface="+mj-cs"/>
              </a:rPr>
              <a:t>KOŁO GEOGRAFICZNE</a:t>
            </a:r>
          </a:p>
        </p:txBody>
      </p:sp>
    </p:spTree>
  </p:cSld>
  <p:clrMapOvr>
    <a:masterClrMapping/>
  </p:clrMapOvr>
  <p:transition spd="slow" advClick="0" advTm="3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5357826"/>
            <a:ext cx="8229600" cy="1143000"/>
          </a:xfrm>
        </p:spPr>
        <p:txBody>
          <a:bodyPr>
            <a:noAutofit/>
          </a:bodyPr>
          <a:lstStyle/>
          <a:p>
            <a:r>
              <a:rPr lang="pl-PL" sz="72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KOŁO BIOLOGICZNE</a:t>
            </a:r>
          </a:p>
        </p:txBody>
      </p:sp>
      <p:sp>
        <p:nvSpPr>
          <p:cNvPr id="3" name="Rectangle 5"/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 advClick="0" advTm="3000">
    <p:blinds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177FBE4F-326D-4C9F-93A7-8FFBEF2E93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528666" y="5050"/>
            <a:ext cx="10287000" cy="6845915"/>
          </a:xfrm>
          <a:prstGeom prst="rect">
            <a:avLst/>
          </a:prstGeom>
        </p:spPr>
      </p:pic>
      <p:sp>
        <p:nvSpPr>
          <p:cNvPr id="6" name="Tytuł 5">
            <a:extLst>
              <a:ext uri="{FF2B5EF4-FFF2-40B4-BE49-F238E27FC236}">
                <a16:creationId xmlns="" xmlns:a16="http://schemas.microsoft.com/office/drawing/2014/main" id="{C8568ABE-ACAD-4040-9C08-3391DFD87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13EBC63A-8430-4FA9-A207-F7003DC480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568905" y="15602"/>
            <a:ext cx="10256052" cy="6845915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="" xmlns:a16="http://schemas.microsoft.com/office/drawing/2014/main" id="{A6B0354B-C3BA-42A6-8B85-E99BF054E512}"/>
              </a:ext>
            </a:extLst>
          </p:cNvPr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Tytuł 1">
            <a:extLst>
              <a:ext uri="{FF2B5EF4-FFF2-40B4-BE49-F238E27FC236}">
                <a16:creationId xmlns="" xmlns:a16="http://schemas.microsoft.com/office/drawing/2014/main" id="{B6CC11A3-DF53-41FA-A8A3-F24C9FF75E75}"/>
              </a:ext>
            </a:extLst>
          </p:cNvPr>
          <p:cNvSpPr txBox="1">
            <a:spLocks/>
          </p:cNvSpPr>
          <p:nvPr/>
        </p:nvSpPr>
        <p:spPr>
          <a:xfrm>
            <a:off x="611560" y="50851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80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KOŁO FIZYCZNE</a:t>
            </a:r>
          </a:p>
        </p:txBody>
      </p:sp>
    </p:spTree>
  </p:cSld>
  <p:clrMapOvr>
    <a:masterClrMapping/>
  </p:clrMapOvr>
  <p:transition spd="slow" advClick="0" advTm="3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66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</a:rPr>
              <a:t>KOŁA PRZEDMIOTOWE</a:t>
            </a:r>
          </a:p>
        </p:txBody>
      </p:sp>
      <p:sp>
        <p:nvSpPr>
          <p:cNvPr id="69634" name="AutoShape 2" descr="Znalezione obrazy dla zapytania język polski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9636" name="AutoShape 4" descr="Znalezione obrazy dla zapytania język polski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9638" name="AutoShape 6" descr="Znalezione obrazy dla zapytania język polski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9640" name="AutoShape 8" descr="Znalezione obrazy dla zapytania nauka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9642" name="AutoShape 10" descr="Znalezione obrazy dla zapytania nauka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" name="pole tekstowe 12"/>
          <p:cNvSpPr txBox="1"/>
          <p:nvPr/>
        </p:nvSpPr>
        <p:spPr>
          <a:xfrm>
            <a:off x="428596" y="1500174"/>
            <a:ext cx="8286808" cy="4909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pl-PL" sz="5400" b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  <a:ea typeface="+mj-ea"/>
                <a:cs typeface="+mj-cs"/>
              </a:rPr>
              <a:t>KOŁO JĘZYKA POLSKIEGO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pl-PL" sz="5400" b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  <a:ea typeface="+mj-ea"/>
                <a:cs typeface="+mj-cs"/>
              </a:rPr>
              <a:t>KOŁO JĘZYKA NIEMIECKIEGO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pl-PL" sz="5400" b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  <a:ea typeface="+mj-ea"/>
                <a:cs typeface="+mj-cs"/>
              </a:rPr>
              <a:t>KOŁO JĘZYKA ANGIELSKIEGO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pl-PL" sz="5400" b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itchFamily="34" charset="0"/>
                <a:ea typeface="+mj-ea"/>
                <a:cs typeface="+mj-cs"/>
              </a:rPr>
              <a:t>KOŁO HISTORYCZNE</a:t>
            </a:r>
          </a:p>
        </p:txBody>
      </p:sp>
      <p:sp>
        <p:nvSpPr>
          <p:cNvPr id="15" name="Rectangle 5"/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 advClick="0" advTm="3000">
    <p:blinds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4375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208" y="14751"/>
            <a:ext cx="4440024" cy="4945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2272" y="4797152"/>
            <a:ext cx="9143999" cy="907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Kompetencje naszych absolwentów </a:t>
            </a:r>
            <a:r>
              <a:rPr lang="pl-PL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rozwijamy dzięki nowoczesnej</a:t>
            </a:r>
            <a:endParaRPr lang="pl-PL" sz="2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5877272"/>
            <a:ext cx="8352928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l-PL"/>
            </a:defPPr>
            <a:lvl1pPr algn="ctr">
              <a:spcBef>
                <a:spcPct val="0"/>
              </a:spcBef>
              <a:buNone/>
              <a:defRPr sz="3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pl-PL" sz="4800" dirty="0">
                <a:solidFill>
                  <a:srgbClr val="FFC000"/>
                </a:solidFill>
              </a:rPr>
              <a:t>BAZIE DYDAKTYCZNEJ</a:t>
            </a:r>
            <a:endParaRPr lang="en-US" sz="4800" dirty="0">
              <a:solidFill>
                <a:srgbClr val="FFC000"/>
              </a:solidFill>
            </a:endParaRPr>
          </a:p>
        </p:txBody>
      </p:sp>
      <p:sp>
        <p:nvSpPr>
          <p:cNvPr id="7" name="Rectangle 5"/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0987704"/>
      </p:ext>
    </p:extLst>
  </p:cSld>
  <p:clrMapOvr>
    <a:masterClrMapping/>
  </p:clrMapOvr>
  <p:transition spd="slow" advClick="0" advTm="3000">
    <p:blind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55576" y="404664"/>
            <a:ext cx="78393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Ctr="1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SALA  AUDIOWIZUALNA</a:t>
            </a:r>
          </a:p>
        </p:txBody>
      </p:sp>
      <p:sp>
        <p:nvSpPr>
          <p:cNvPr id="6" name="Rectangle 5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4548253"/>
      </p:ext>
    </p:extLst>
  </p:cSld>
  <p:clrMapOvr>
    <a:masterClrMapping/>
  </p:clrMapOvr>
  <p:transition spd="slow" advClick="0" advTm="3000">
    <p:blinds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323528" y="332656"/>
            <a:ext cx="8532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l-PL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PRACOWNIA   </a:t>
            </a:r>
          </a:p>
          <a:p>
            <a:pPr algn="ctr">
              <a:defRPr/>
            </a:pPr>
            <a:r>
              <a:rPr lang="pl-PL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EKONOMICZNO - INFORMATYCZNA</a:t>
            </a:r>
          </a:p>
        </p:txBody>
      </p:sp>
      <p:sp>
        <p:nvSpPr>
          <p:cNvPr id="10" name="Rectangle 9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2838055"/>
      </p:ext>
    </p:extLst>
  </p:cSld>
  <p:clrMapOvr>
    <a:masterClrMapping/>
  </p:clrMapOvr>
  <p:transition spd="slow" advClick="0" advTm="3000">
    <p:blinds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108520" y="-22694"/>
            <a:ext cx="9144000" cy="6858000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323528" y="332656"/>
            <a:ext cx="8532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l-PL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PRACOWNIA   </a:t>
            </a:r>
          </a:p>
          <a:p>
            <a:pPr algn="ctr">
              <a:defRPr/>
            </a:pPr>
            <a:r>
              <a:rPr lang="pl-PL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EKONOMICZNO - INFORMATYCZNA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16F28996-C76E-47D6-8ED3-332530807B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1541210" y="22694"/>
            <a:ext cx="10618071" cy="707871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5BE05EDE-B160-43A7-987B-EBA816FB9D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923" b="25586"/>
          <a:stretch/>
        </p:blipFill>
        <p:spPr>
          <a:xfrm>
            <a:off x="-249244" y="-11891"/>
            <a:ext cx="10655224" cy="6857999"/>
          </a:xfrm>
          <a:prstGeom prst="rect">
            <a:avLst/>
          </a:prstGeom>
        </p:spPr>
      </p:pic>
      <p:sp>
        <p:nvSpPr>
          <p:cNvPr id="9" name="Rectangle 9">
            <a:extLst>
              <a:ext uri="{FF2B5EF4-FFF2-40B4-BE49-F238E27FC236}">
                <a16:creationId xmlns="" xmlns:a16="http://schemas.microsoft.com/office/drawing/2014/main" id="{2531871F-F0C3-4579-9446-85BBEA103FC6}"/>
              </a:ext>
            </a:extLst>
          </p:cNvPr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9904772"/>
      </p:ext>
    </p:extLst>
  </p:cSld>
  <p:clrMapOvr>
    <a:masterClrMapping/>
  </p:clrMapOvr>
  <p:transition spd="slow" advClick="0" advTm="3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zdj\DSC_53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7695" cy="6858000"/>
          </a:xfrm>
          <a:prstGeom prst="rect">
            <a:avLst/>
          </a:prstGeom>
          <a:noFill/>
        </p:spPr>
      </p:pic>
      <p:pic>
        <p:nvPicPr>
          <p:cNvPr id="6" name="Picture 3" descr="H:\zdj\DSC_534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373" y="0"/>
            <a:ext cx="9141252" cy="6869624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7504" y="4071942"/>
            <a:ext cx="9036496" cy="25545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Ctr="1">
            <a:spAutoFit/>
          </a:bodyPr>
          <a:lstStyle/>
          <a:p>
            <a:pPr algn="ctr">
              <a:defRPr/>
            </a:pPr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ZESPÓŁ SZKÓŁ </a:t>
            </a:r>
          </a:p>
          <a:p>
            <a:pPr algn="ctr">
              <a:defRPr/>
            </a:pPr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PONAD</a:t>
            </a:r>
            <a:r>
              <a:rPr lang="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PODSTAWOWYCH</a:t>
            </a:r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</a:t>
            </a:r>
            <a:b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</a:br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IM. MIKOŁAJA KOPERNIKA</a:t>
            </a:r>
            <a:b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</a:br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W BUSKU-ZDROJU</a:t>
            </a:r>
          </a:p>
        </p:txBody>
      </p:sp>
      <p:sp>
        <p:nvSpPr>
          <p:cNvPr id="8" name="Rectangle 5"/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 advClick="0" advTm="3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DSC_83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</p:pic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-756592" y="6211669"/>
            <a:ext cx="9042764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Ctr="1">
            <a:spAutoFit/>
          </a:bodyPr>
          <a:lstStyle/>
          <a:p>
            <a:pPr algn="ctr">
              <a:defRPr/>
            </a:pPr>
            <a:r>
              <a:rPr lang="pl-PL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PRACOWNIA HISTORYCZNA</a:t>
            </a:r>
          </a:p>
        </p:txBody>
      </p:sp>
      <p:sp>
        <p:nvSpPr>
          <p:cNvPr id="4" name="Rectangle 3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2487351"/>
      </p:ext>
    </p:extLst>
  </p:cSld>
  <p:clrMapOvr>
    <a:masterClrMapping/>
  </p:clrMapOvr>
  <p:transition spd="slow" advClick="0" advTm="3000">
    <p:blinds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3" name="Rectangle 5"/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043608" y="5949280"/>
            <a:ext cx="750913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pPr algn="ctr">
              <a:defRPr/>
            </a:pPr>
            <a:r>
              <a:rPr lang="pl-PL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PRACOWNIA HOTELARSTWA</a:t>
            </a:r>
          </a:p>
        </p:txBody>
      </p:sp>
    </p:spTree>
    <p:extLst>
      <p:ext uri="{BB962C8B-B14F-4D97-AF65-F5344CB8AC3E}">
        <p14:creationId xmlns="" xmlns:p14="http://schemas.microsoft.com/office/powerpoint/2010/main" val="612521799"/>
      </p:ext>
    </p:extLst>
  </p:cSld>
  <p:clrMapOvr>
    <a:masterClrMapping/>
  </p:clrMapOvr>
  <p:transition spd="slow" advClick="0" advTm="12000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95536" y="5661248"/>
            <a:ext cx="799288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Ctr="1">
            <a:spAutoFit/>
          </a:bodyPr>
          <a:lstStyle/>
          <a:p>
            <a:pPr algn="ctr">
              <a:defRPr/>
            </a:pPr>
            <a:r>
              <a:rPr lang="pl-PL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PRACOWNIA GASTRONOMICZNA</a:t>
            </a:r>
          </a:p>
        </p:txBody>
      </p:sp>
      <p:sp>
        <p:nvSpPr>
          <p:cNvPr id="10" name="Rectangle 5"/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2521799"/>
      </p:ext>
    </p:extLst>
  </p:cSld>
  <p:clrMapOvr>
    <a:masterClrMapping/>
  </p:clrMapOvr>
  <p:transition spd="slow" advClick="0" advTm="6000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1140389" y="17539"/>
            <a:ext cx="10287000" cy="68537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1364800" y="-40927"/>
            <a:ext cx="10458521" cy="69706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</p:pic>
      <p:sp>
        <p:nvSpPr>
          <p:cNvPr id="5" name="Rectangle 4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0" y="5993904"/>
            <a:ext cx="9345216" cy="86409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3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PRACOWNIA BIOLOGICZNO-CHEMICZNA</a:t>
            </a:r>
          </a:p>
        </p:txBody>
      </p:sp>
    </p:spTree>
    <p:extLst>
      <p:ext uri="{BB962C8B-B14F-4D97-AF65-F5344CB8AC3E}">
        <p14:creationId xmlns="" xmlns:p14="http://schemas.microsoft.com/office/powerpoint/2010/main" val="2674152012"/>
      </p:ext>
    </p:extLst>
  </p:cSld>
  <p:clrMapOvr>
    <a:masterClrMapping/>
  </p:clrMapOvr>
  <p:transition spd="slow" advClick="0" advTm="8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1140389" y="15396"/>
            <a:ext cx="10287000" cy="6858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1536" y="-99392"/>
            <a:ext cx="10459182" cy="6972788"/>
          </a:xfrm>
          <a:prstGeom prst="rect">
            <a:avLst/>
          </a:prstGeom>
        </p:spPr>
      </p:pic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-108520" y="5661248"/>
            <a:ext cx="9345216" cy="86409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PRACOWNIA BIOLOGICZNO-CHEMICZNA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="" xmlns:a16="http://schemas.microsoft.com/office/drawing/2014/main" id="{F9CBFCDF-6919-4D5B-9344-519C745423E3}"/>
              </a:ext>
            </a:extLst>
          </p:cNvPr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1430696"/>
      </p:ext>
    </p:extLst>
  </p:cSld>
  <p:clrMapOvr>
    <a:masterClrMapping/>
  </p:clrMapOvr>
  <p:transition spd="slow" advClick="0" advTm="8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1140389" y="15396"/>
            <a:ext cx="10287000" cy="6858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1366107" y="15396"/>
            <a:ext cx="10602803" cy="706853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A8231001-831D-40D8-BD1F-DE3BA25215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1366106" y="-248379"/>
            <a:ext cx="10602802" cy="7068535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="" xmlns:a16="http://schemas.microsoft.com/office/drawing/2014/main" id="{3F79EB90-443F-417D-9C32-ACA8762434A8}"/>
              </a:ext>
            </a:extLst>
          </p:cNvPr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48DFF4CC-39A3-4E29-9E8B-BA5E8C96C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1" name="Symbol zastępczy zawartości 7">
            <a:extLst>
              <a:ext uri="{FF2B5EF4-FFF2-40B4-BE49-F238E27FC236}">
                <a16:creationId xmlns="" xmlns:a16="http://schemas.microsoft.com/office/drawing/2014/main" id="{924868EB-F47C-43F2-AFD0-75BB2FBFE60E}"/>
              </a:ext>
            </a:extLst>
          </p:cNvPr>
          <p:cNvSpPr txBox="1">
            <a:spLocks/>
          </p:cNvSpPr>
          <p:nvPr/>
        </p:nvSpPr>
        <p:spPr>
          <a:xfrm>
            <a:off x="-108520" y="5661248"/>
            <a:ext cx="9345216" cy="8640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pl-PL" sz="3600" b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PRACOWNIA BIOLOGICZNO-CHEMICZNA</a:t>
            </a:r>
            <a:endParaRPr lang="pl-PL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eroplane pl" pitchFamily="34" charset="0"/>
              <a:cs typeface="Aeroplane p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9218024"/>
      </p:ext>
    </p:extLst>
  </p:cSld>
  <p:clrMapOvr>
    <a:masterClrMapping/>
  </p:clrMapOvr>
  <p:transition spd="slow" advClick="0" advTm="8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r="13062"/>
          <a:stretch/>
        </p:blipFill>
        <p:spPr bwMode="auto">
          <a:xfrm>
            <a:off x="1" y="0"/>
            <a:ext cx="9143999" cy="6985768"/>
          </a:xfrm>
          <a:prstGeom prst="rect">
            <a:avLst/>
          </a:prstGeom>
          <a:noFill/>
        </p:spPr>
      </p:pic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539552" y="5877272"/>
            <a:ext cx="821818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pPr algn="ctr">
              <a:defRPr/>
            </a:pPr>
            <a:r>
              <a:rPr lang="pl-PL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PRACOWNIA JĘZYKOWA</a:t>
            </a:r>
          </a:p>
        </p:txBody>
      </p:sp>
      <p:sp>
        <p:nvSpPr>
          <p:cNvPr id="4" name="Rectangle 3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1239252"/>
      </p:ext>
    </p:extLst>
  </p:cSld>
  <p:clrMapOvr>
    <a:masterClrMapping/>
  </p:clrMapOvr>
  <p:transition spd="slow" advClick="0" advTm="3000"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 descr="DSC_051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5846" name="pole tekstowe 7"/>
          <p:cNvSpPr txBox="1">
            <a:spLocks noChangeArrowheads="1"/>
          </p:cNvSpPr>
          <p:nvPr/>
        </p:nvSpPr>
        <p:spPr bwMode="auto">
          <a:xfrm>
            <a:off x="2771800" y="6021288"/>
            <a:ext cx="6715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FIRMA  SYMULACYJNA</a:t>
            </a:r>
          </a:p>
        </p:txBody>
      </p:sp>
      <p:sp>
        <p:nvSpPr>
          <p:cNvPr id="7" name="Rectangle 6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6113509"/>
      </p:ext>
    </p:extLst>
  </p:cSld>
  <p:clrMapOvr>
    <a:masterClrMapping/>
  </p:clrMapOvr>
  <p:transition spd="slow" advClick="0" advTm="300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2" name="Picture 2" descr="G:\DSC_775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-812552" y="0"/>
            <a:ext cx="10293433" cy="6858000"/>
          </a:xfrm>
          <a:prstGeom prst="rect">
            <a:avLst/>
          </a:prstGeom>
          <a:noFill/>
        </p:spPr>
      </p:pic>
      <p:sp>
        <p:nvSpPr>
          <p:cNvPr id="15" name="pole tekstowe 14"/>
          <p:cNvSpPr txBox="1"/>
          <p:nvPr/>
        </p:nvSpPr>
        <p:spPr>
          <a:xfrm>
            <a:off x="-468560" y="5589240"/>
            <a:ext cx="102156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SALA  GIMNASTYCZNA</a:t>
            </a:r>
          </a:p>
          <a:p>
            <a:pPr algn="ctr"/>
            <a:endParaRPr lang="pl-PL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14853"/>
      </p:ext>
    </p:extLst>
  </p:cSld>
  <p:clrMapOvr>
    <a:masterClrMapping/>
  </p:clrMapOvr>
  <p:transition spd="slow" advClick="0" advTm="3000">
    <p:blinds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809336" y="0"/>
            <a:ext cx="10287000" cy="6858000"/>
          </a:xfrm>
          <a:prstGeom prst="rect">
            <a:avLst/>
          </a:prstGeom>
          <a:noFill/>
        </p:spPr>
      </p:pic>
      <p:sp>
        <p:nvSpPr>
          <p:cNvPr id="15" name="pole tekstowe 14"/>
          <p:cNvSpPr txBox="1"/>
          <p:nvPr/>
        </p:nvSpPr>
        <p:spPr>
          <a:xfrm>
            <a:off x="-468560" y="5589240"/>
            <a:ext cx="102156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SALA  GIMNASTYCZNA</a:t>
            </a:r>
          </a:p>
          <a:p>
            <a:pPr algn="ctr"/>
            <a:endParaRPr lang="pl-PL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4715757"/>
      </p:ext>
    </p:extLst>
  </p:cSld>
  <p:clrMapOvr>
    <a:masterClrMapping/>
  </p:clrMapOvr>
  <p:transition spd="slow" advClick="0" advTm="3000">
    <p:blind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" y="0"/>
            <a:ext cx="9144000" cy="6858000"/>
          </a:xfrm>
          <a:prstGeom prst="rect">
            <a:avLst/>
          </a:prstGeom>
        </p:spPr>
      </p:pic>
      <p:sp>
        <p:nvSpPr>
          <p:cNvPr id="7" name="Rectangle 4"/>
          <p:cNvSpPr>
            <a:spLocks noGrp="1" noChangeArrowheads="1"/>
          </p:cNvSpPr>
          <p:nvPr>
            <p:ph idx="1"/>
          </p:nvPr>
        </p:nvSpPr>
        <p:spPr>
          <a:xfrm>
            <a:off x="539552" y="1052736"/>
            <a:ext cx="8229600" cy="557748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pl-PL" sz="3200" b="1" dirty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pl-PL" sz="3200" b="1" dirty="0">
                <a:solidFill>
                  <a:srgbClr val="002060"/>
                </a:solidFill>
                <a:latin typeface="Arial Black" pitchFamily="34" charset="0"/>
              </a:rPr>
            </a:br>
            <a:r>
              <a:rPr lang="pl-P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ZESPÓŁ SZKÓŁ PONADPODSTAWOWYCH </a:t>
            </a:r>
            <a:br>
              <a:rPr lang="pl-P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</a:br>
            <a:r>
              <a:rPr lang="pl-P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IM. MIKOŁAJA KOPERNIKA</a:t>
            </a:r>
            <a:br>
              <a:rPr lang="pl-P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</a:b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W BUSKU-ZDROJU</a:t>
            </a: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AL</a:t>
            </a: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. MICKIEWICZA 6</a:t>
            </a:r>
            <a:b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</a:br>
            <a:r>
              <a:rPr lang="pl-P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l-P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tel</a:t>
            </a:r>
            <a:r>
              <a:rPr lang="pl-PL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pl-P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41 378 79 21</a:t>
            </a:r>
            <a:br>
              <a:rPr lang="pl-P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</a:t>
            </a:r>
            <a:br>
              <a:rPr lang="pl-P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e-mail</a:t>
            </a:r>
            <a:r>
              <a:rPr lang="pl-P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 </a:t>
            </a:r>
            <a:r>
              <a:rPr lang="pl-P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4"/>
              </a:rPr>
              <a:t>sekretariat@zsp1busko.pl</a:t>
            </a:r>
            <a:endParaRPr lang="pl-PL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pl-P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l-P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www.zsp1busko.pl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/>
              <a:t/>
            </a:r>
            <a:br>
              <a:rPr lang="pl-PL" sz="3200" dirty="0"/>
            </a:br>
            <a:r>
              <a:rPr lang="pl-PL" sz="3600" b="1" dirty="0">
                <a:latin typeface="Algerian" pitchFamily="82" charset="0"/>
              </a:rPr>
              <a:t>ZAPRASZAMY</a:t>
            </a:r>
            <a:endParaRPr lang="pl-PL" sz="3600" b="1" i="1" dirty="0">
              <a:latin typeface="Algerian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8444829"/>
      </p:ext>
    </p:extLst>
  </p:cSld>
  <p:clrMapOvr>
    <a:masterClrMapping/>
  </p:clrMapOvr>
  <p:transition spd="slow" advClick="0" advTm="3000">
    <p:blinds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809336" y="0"/>
            <a:ext cx="10287000" cy="6858000"/>
          </a:xfrm>
          <a:prstGeom prst="rect">
            <a:avLst/>
          </a:prstGeom>
          <a:noFill/>
        </p:spPr>
      </p:pic>
      <p:sp>
        <p:nvSpPr>
          <p:cNvPr id="15" name="pole tekstowe 14"/>
          <p:cNvSpPr txBox="1"/>
          <p:nvPr/>
        </p:nvSpPr>
        <p:spPr>
          <a:xfrm>
            <a:off x="-468560" y="5589240"/>
            <a:ext cx="102156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SALA  GIMNASTYCZNA</a:t>
            </a:r>
          </a:p>
          <a:p>
            <a:pPr algn="ctr"/>
            <a:endParaRPr lang="pl-PL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1841478"/>
      </p:ext>
    </p:extLst>
  </p:cSld>
  <p:clrMapOvr>
    <a:masterClrMapping/>
  </p:clrMapOvr>
  <p:transition spd="slow" advClick="0" advTm="3000">
    <p:blinds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143000" y="0"/>
            <a:ext cx="10287000" cy="68580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-468560" y="5589240"/>
            <a:ext cx="102156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SIŁOWNIA</a:t>
            </a:r>
          </a:p>
          <a:p>
            <a:pPr algn="ctr"/>
            <a:endParaRPr lang="pl-PL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14853"/>
      </p:ext>
    </p:extLst>
  </p:cSld>
  <p:clrMapOvr>
    <a:masterClrMapping/>
  </p:clrMapOvr>
  <p:transition spd="slow" advClick="0" advTm="3000">
    <p:blinds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1764704" y="-15187"/>
            <a:ext cx="10882946" cy="72535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-468560" y="5858847"/>
            <a:ext cx="102156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SIŁOWNIA</a:t>
            </a:r>
          </a:p>
          <a:p>
            <a:pPr algn="ctr"/>
            <a:endParaRPr lang="pl-PL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5602391"/>
      </p:ext>
    </p:extLst>
  </p:cSld>
  <p:clrMapOvr>
    <a:masterClrMapping/>
  </p:clrMapOvr>
  <p:transition spd="slow" advClick="0" advTm="3000">
    <p:blinds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1143000" y="837"/>
            <a:ext cx="10287000" cy="68563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-468560" y="5589240"/>
            <a:ext cx="102156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SIŁOWNIA</a:t>
            </a:r>
          </a:p>
          <a:p>
            <a:pPr algn="ctr"/>
            <a:endParaRPr lang="pl-PL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4094494"/>
      </p:ext>
    </p:extLst>
  </p:cSld>
  <p:clrMapOvr>
    <a:masterClrMapping/>
  </p:clrMapOvr>
  <p:transition spd="slow" advClick="0" advTm="3000">
    <p:blinds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1143000" y="837"/>
            <a:ext cx="10287000" cy="68563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-468560" y="5589240"/>
            <a:ext cx="102156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SIŁOWNIA</a:t>
            </a:r>
          </a:p>
          <a:p>
            <a:pPr algn="ctr"/>
            <a:endParaRPr lang="pl-PL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2645473"/>
      </p:ext>
    </p:extLst>
  </p:cSld>
  <p:clrMapOvr>
    <a:masterClrMapping/>
  </p:clrMapOvr>
  <p:transition spd="slow" advClick="0" advTm="3000">
    <p:blinds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" y="0"/>
            <a:ext cx="9144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1143000" y="837"/>
            <a:ext cx="10287000" cy="68563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-1908720" y="6072332"/>
            <a:ext cx="102156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SIŁOWNIA</a:t>
            </a:r>
          </a:p>
          <a:p>
            <a:pPr algn="ctr"/>
            <a:endParaRPr lang="pl-PL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3203101"/>
      </p:ext>
    </p:extLst>
  </p:cSld>
  <p:clrMapOvr>
    <a:masterClrMapping/>
  </p:clrMapOvr>
  <p:transition spd="slow" advClick="0" advTm="3000">
    <p:blinds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814" y="1600200"/>
            <a:ext cx="6814371" cy="4525963"/>
          </a:xfr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58" y="0"/>
            <a:ext cx="9220969" cy="685800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74488" y="884387"/>
            <a:ext cx="85689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Jako jedyna w powiecie buskim umożliwia elektroniczne udostępnianie zbiorów. Posiada także centrum multimedialne dla uczniów oraz strefę relaksu zwaną „Strefą Ciszy”.</a:t>
            </a:r>
          </a:p>
          <a:p>
            <a:pPr algn="ctr"/>
            <a:endParaRPr lang="pl-PL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Działające przy bibliotece Koło Miłośników Literatury </a:t>
            </a:r>
            <a:b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Klub Asystentów Bibliotecznych skupiają najbardziej kreatywną młodzież.  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755576" y="404664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B1DC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Demi Cond"/>
              </a:rPr>
              <a:t>BIBLIOTEKA SZKOLNA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8410C685-5044-0D3B-0452-CEDB4B789C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57309"/>
            <a:ext cx="3997623" cy="200467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A336996F-B2C3-430D-7962-667055925F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817" y="4512296"/>
            <a:ext cx="3680623" cy="20710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36284494"/>
      </p:ext>
    </p:extLst>
  </p:cSld>
  <p:clrMapOvr>
    <a:masterClrMapping/>
  </p:clrMapOvr>
  <p:transition spd="slow" advClick="0" advTm="3000">
    <p:blinds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F045B8DE-4BAB-4523-9722-1FB9A84C3CA0}"/>
              </a:ext>
            </a:extLst>
          </p:cNvPr>
          <p:cNvSpPr txBox="1"/>
          <p:nvPr/>
        </p:nvSpPr>
        <p:spPr>
          <a:xfrm>
            <a:off x="683568" y="18864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Demi Cond"/>
              </a:rPr>
              <a:t>KLUB ASYSTENTÓW BIBLIOTECZNYCH</a:t>
            </a:r>
          </a:p>
        </p:txBody>
      </p:sp>
      <p:sp>
        <p:nvSpPr>
          <p:cNvPr id="9" name="Rectangle 11">
            <a:extLst>
              <a:ext uri="{FF2B5EF4-FFF2-40B4-BE49-F238E27FC236}">
                <a16:creationId xmlns="" xmlns:a16="http://schemas.microsoft.com/office/drawing/2014/main" id="{2F49CE0A-DE0E-4A28-A445-2A03E91C2A1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6284494"/>
      </p:ext>
    </p:extLst>
  </p:cSld>
  <p:clrMapOvr>
    <a:masterClrMapping/>
  </p:clrMapOvr>
  <p:transition spd="slow" advClick="0" advTm="3000">
    <p:blinds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72790" y="3807471"/>
            <a:ext cx="412845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722" y="835373"/>
            <a:ext cx="4053555" cy="3052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/>
          <p:cNvSpPr txBox="1"/>
          <p:nvPr/>
        </p:nvSpPr>
        <p:spPr>
          <a:xfrm>
            <a:off x="467544" y="260648"/>
            <a:ext cx="807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pl-PL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ORGANIZACJE  MŁODZIEŻOWE 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4716016" y="908720"/>
            <a:ext cx="4104456" cy="1311128"/>
          </a:xfrm>
          <a:prstGeom prst="rect">
            <a:avLst/>
          </a:prstGeom>
          <a:noFill/>
          <a:ln>
            <a:noFill/>
          </a:ln>
        </p:spPr>
        <p:txBody>
          <a:bodyPr wrap="square" numCol="2" rtlCol="0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pl-PL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 ZHP</a:t>
            </a:r>
          </a:p>
          <a:p>
            <a:pPr marL="342900" indent="-342900" algn="ctr">
              <a:spcBef>
                <a:spcPct val="20000"/>
              </a:spcBef>
            </a:pPr>
            <a:r>
              <a:rPr lang="pl-PL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 PCK</a:t>
            </a:r>
          </a:p>
          <a:p>
            <a:pPr marL="342900" indent="-342900" algn="ctr">
              <a:spcBef>
                <a:spcPct val="20000"/>
              </a:spcBef>
            </a:pPr>
            <a:r>
              <a:rPr lang="pl-PL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 TPD</a:t>
            </a:r>
          </a:p>
          <a:p>
            <a:pPr marL="342900" indent="-342900" algn="ctr">
              <a:spcBef>
                <a:spcPct val="20000"/>
              </a:spcBef>
            </a:pPr>
            <a:r>
              <a:rPr lang="pl-PL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 PTTK</a:t>
            </a:r>
          </a:p>
        </p:txBody>
      </p:sp>
      <p:pic>
        <p:nvPicPr>
          <p:cNvPr id="8" name="Picture 2" descr="http://www.zsp1busko.pl/sites/default/files/DSC_84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8824" y="2808312"/>
            <a:ext cx="4667599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 advClick="0" advTm="3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95536" y="5661248"/>
            <a:ext cx="7992888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Ctr="1">
            <a:spAutoFit/>
          </a:bodyPr>
          <a:lstStyle/>
          <a:p>
            <a:pPr algn="ctr">
              <a:defRPr/>
            </a:pPr>
            <a:r>
              <a:rPr lang="pl-PL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eroplane pl" pitchFamily="34" charset="0"/>
                <a:cs typeface="Aeroplane pl" pitchFamily="34" charset="0"/>
              </a:rPr>
              <a:t>SZKOLNY KLUB FASCYNACJI KULINARNYCH</a:t>
            </a:r>
          </a:p>
        </p:txBody>
      </p:sp>
      <p:sp>
        <p:nvSpPr>
          <p:cNvPr id="10" name="Rectangle 5"/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0603194"/>
      </p:ext>
    </p:extLst>
  </p:cSld>
  <p:clrMapOvr>
    <a:masterClrMapping/>
  </p:clrMapOvr>
  <p:transition spd="slow" advClick="0" advTm="6000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68"/>
            <a:ext cx="9144000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50825" y="115888"/>
            <a:ext cx="8497639" cy="1268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W skład ZSP wchodzą:</a:t>
            </a:r>
            <a:r>
              <a:rPr lang="pl-P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6" name="Prostokąt 5"/>
          <p:cNvSpPr/>
          <p:nvPr/>
        </p:nvSpPr>
        <p:spPr>
          <a:xfrm>
            <a:off x="-357222" y="1857364"/>
            <a:ext cx="9929882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90000"/>
              </a:lnSpc>
              <a:buFont typeface="Arial" pitchFamily="34" charset="0"/>
              <a:buChar char="•"/>
            </a:pP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III LICEUM OGÓLNOKSZTAŁCĄCE</a:t>
            </a:r>
          </a:p>
          <a:p>
            <a:pPr marL="285750" indent="-285750" algn="ctr">
              <a:lnSpc>
                <a:spcPct val="90000"/>
              </a:lnSpc>
              <a:buFont typeface="Arial" pitchFamily="34" charset="0"/>
              <a:buChar char="•"/>
            </a:pPr>
            <a:endParaRPr lang="pl-PL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  <a:p>
            <a:pPr marL="285750" indent="-285750" algn="ctr">
              <a:lnSpc>
                <a:spcPct val="90000"/>
              </a:lnSpc>
              <a:buFont typeface="Arial" pitchFamily="34" charset="0"/>
              <a:buChar char="•"/>
            </a:pP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TECHNIKUM NR 1</a:t>
            </a:r>
          </a:p>
          <a:p>
            <a:pPr marL="285750" indent="-285750" algn="ctr">
              <a:lnSpc>
                <a:spcPct val="90000"/>
              </a:lnSpc>
              <a:buFont typeface="Arial" pitchFamily="34" charset="0"/>
              <a:buChar char="•"/>
            </a:pPr>
            <a:endParaRPr lang="pl-PL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  <a:p>
            <a:pPr marL="285750" indent="-285750" algn="ctr">
              <a:lnSpc>
                <a:spcPct val="90000"/>
              </a:lnSpc>
              <a:buFont typeface="Arial" pitchFamily="34" charset="0"/>
              <a:buChar char="•"/>
            </a:pP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BRANŻOWA SZKOŁA I STOPNIA NR 1</a:t>
            </a:r>
            <a:b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</a:br>
            <a:endParaRPr lang="pl-PL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  <a:p>
            <a:pPr marL="285750" indent="-285750" algn="ctr">
              <a:lnSpc>
                <a:spcPct val="90000"/>
              </a:lnSpc>
              <a:buFont typeface="Arial" pitchFamily="34" charset="0"/>
              <a:buChar char="•"/>
            </a:pP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CENTRUM KSZTAŁCENIA ZAWODOWEGO </a:t>
            </a:r>
            <a:b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</a:br>
            <a:endParaRPr lang="pl-PL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37982" y="4797152"/>
            <a:ext cx="8641655" cy="147732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l-PL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</a:rPr>
              <a:t> </a:t>
            </a:r>
            <a:endParaRPr lang="pl-PL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</a:endParaRPr>
          </a:p>
          <a:p>
            <a:pPr>
              <a:defRPr/>
            </a:pPr>
            <a:endParaRPr lang="pl-PL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pl-P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</a:rPr>
              <a:t>Młodzieży pozamiejscowej oferujemy możliwość zamieszkania</a:t>
            </a:r>
          </a:p>
          <a:p>
            <a:pPr algn="ctr">
              <a:lnSpc>
                <a:spcPct val="150000"/>
              </a:lnSpc>
              <a:defRPr/>
            </a:pPr>
            <a:r>
              <a:rPr lang="pl-P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</a:rPr>
              <a:t>w internatach innych szkół.</a:t>
            </a:r>
            <a:endParaRPr lang="pl-PL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7764880"/>
      </p:ext>
    </p:extLst>
  </p:cSld>
  <p:clrMapOvr>
    <a:masterClrMapping/>
  </p:clrMapOvr>
  <p:transition spd="slow" advClick="0" advTm="3000">
    <p:blinds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89" b="1389"/>
          <a:stretch/>
        </p:blipFill>
        <p:spPr>
          <a:xfrm>
            <a:off x="-1116632" y="-8384"/>
            <a:ext cx="11059362" cy="7168105"/>
          </a:xfr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491580" y="24904"/>
            <a:ext cx="10434310" cy="6956206"/>
          </a:xfrm>
          <a:prstGeom prst="rect">
            <a:avLst/>
          </a:prstGeom>
        </p:spPr>
      </p:pic>
      <p:sp>
        <p:nvSpPr>
          <p:cNvPr id="7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2" name="Symbol zastępczy zawartości 5"/>
          <p:cNvSpPr txBox="1">
            <a:spLocks/>
          </p:cNvSpPr>
          <p:nvPr/>
        </p:nvSpPr>
        <p:spPr>
          <a:xfrm>
            <a:off x="0" y="5411450"/>
            <a:ext cx="9247224" cy="156966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 algn="ctr"/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Zespół taneczny </a:t>
            </a:r>
            <a:b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Copernicana</a:t>
            </a:r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pl-PL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Cheerleaders</a:t>
            </a:r>
            <a:endParaRPr lang="pl-PL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559878" y="0"/>
            <a:ext cx="10289513" cy="6858000"/>
          </a:xfrm>
        </p:spPr>
      </p:pic>
      <p:pic>
        <p:nvPicPr>
          <p:cNvPr id="7" name="Obraz 2">
            <a:extLst>
              <a:ext uri="{FF2B5EF4-FFF2-40B4-BE49-F238E27FC236}">
                <a16:creationId xmlns="" xmlns:a16="http://schemas.microsoft.com/office/drawing/2014/main" id="{04929EB9-0B52-48B7-A1EF-4F5D63E91E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559877" y="102715"/>
            <a:ext cx="10088682" cy="6724147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="" xmlns:a16="http://schemas.microsoft.com/office/drawing/2014/main" id="{873125FB-38BE-49F1-8964-5E40BDF44C7F}"/>
              </a:ext>
            </a:extLst>
          </p:cNvPr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="" xmlns:a16="http://schemas.microsoft.com/office/drawing/2014/main" id="{8E594A56-FBBB-4A41-93A9-19456AFEAF9E}"/>
              </a:ext>
            </a:extLst>
          </p:cNvPr>
          <p:cNvSpPr/>
          <p:nvPr/>
        </p:nvSpPr>
        <p:spPr>
          <a:xfrm>
            <a:off x="0" y="5411450"/>
            <a:ext cx="92155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SPORT  W  SZKOLE</a:t>
            </a:r>
          </a:p>
        </p:txBody>
      </p:sp>
    </p:spTree>
    <p:extLst>
      <p:ext uri="{BB962C8B-B14F-4D97-AF65-F5344CB8AC3E}">
        <p14:creationId xmlns="" xmlns:p14="http://schemas.microsoft.com/office/powerpoint/2010/main" val="2018047799"/>
      </p:ext>
    </p:extLst>
  </p:cSld>
  <p:clrMapOvr>
    <a:masterClrMapping/>
  </p:clrMapOvr>
  <p:transition spd="slow" advClick="0" advTm="3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612576" y="-171400"/>
            <a:ext cx="10546676" cy="7029400"/>
          </a:xfrm>
        </p:spPr>
      </p:pic>
      <p:sp>
        <p:nvSpPr>
          <p:cNvPr id="5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="" xmlns:a16="http://schemas.microsoft.com/office/drawing/2014/main" id="{4CCBCE53-1448-4068-8C3E-A10767F84EEF}"/>
              </a:ext>
            </a:extLst>
          </p:cNvPr>
          <p:cNvSpPr/>
          <p:nvPr/>
        </p:nvSpPr>
        <p:spPr>
          <a:xfrm>
            <a:off x="0" y="5411450"/>
            <a:ext cx="92155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SPORT  W  SZKOLE</a:t>
            </a:r>
          </a:p>
        </p:txBody>
      </p:sp>
    </p:spTree>
    <p:extLst>
      <p:ext uri="{BB962C8B-B14F-4D97-AF65-F5344CB8AC3E}">
        <p14:creationId xmlns="" xmlns:p14="http://schemas.microsoft.com/office/powerpoint/2010/main" val="2543708771"/>
      </p:ext>
    </p:extLst>
  </p:cSld>
  <p:clrMapOvr>
    <a:masterClrMapping/>
  </p:clrMapOvr>
  <p:transition spd="slow" advClick="0" advTm="3000">
    <p:blinds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684584" y="-567444"/>
            <a:ext cx="10585176" cy="7425444"/>
          </a:xfrm>
        </p:spPr>
      </p:pic>
      <p:sp>
        <p:nvSpPr>
          <p:cNvPr id="5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5411450"/>
            <a:ext cx="92155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SPORT  W  SZKOLE</a:t>
            </a:r>
          </a:p>
        </p:txBody>
      </p:sp>
    </p:spTree>
  </p:cSld>
  <p:clrMapOvr>
    <a:masterClrMapping/>
  </p:clrMapOvr>
  <p:transition spd="slow" advClick="0" advTm="3000">
    <p:blinds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359"/>
          <a:stretch/>
        </p:blipFill>
        <p:spPr>
          <a:xfrm>
            <a:off x="-288565" y="44624"/>
            <a:ext cx="9432566" cy="7173416"/>
          </a:xfrm>
        </p:spPr>
      </p:pic>
      <p:sp>
        <p:nvSpPr>
          <p:cNvPr id="5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="" xmlns:a16="http://schemas.microsoft.com/office/drawing/2014/main" id="{E9495A78-E4E3-4FB8-A687-D08B1AE0DB0D}"/>
              </a:ext>
            </a:extLst>
          </p:cNvPr>
          <p:cNvSpPr/>
          <p:nvPr/>
        </p:nvSpPr>
        <p:spPr>
          <a:xfrm>
            <a:off x="0" y="5411450"/>
            <a:ext cx="92155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SPORT  W  SZKOLE</a:t>
            </a:r>
          </a:p>
        </p:txBody>
      </p:sp>
    </p:spTree>
    <p:extLst>
      <p:ext uri="{BB962C8B-B14F-4D97-AF65-F5344CB8AC3E}">
        <p14:creationId xmlns="" xmlns:p14="http://schemas.microsoft.com/office/powerpoint/2010/main" val="3520629638"/>
      </p:ext>
    </p:extLst>
  </p:cSld>
  <p:clrMapOvr>
    <a:masterClrMapping/>
  </p:clrMapOvr>
  <p:transition spd="slow" advClick="0" advTm="3000">
    <p:blinds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6" name="Obraz 2">
            <a:extLst>
              <a:ext uri="{FF2B5EF4-FFF2-40B4-BE49-F238E27FC236}">
                <a16:creationId xmlns="" xmlns:a16="http://schemas.microsoft.com/office/drawing/2014/main" id="{2952DAFE-B2C6-467D-BC34-0EF1FD09AF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1404664" y="-243408"/>
            <a:ext cx="11209458" cy="7472971"/>
          </a:xfrm>
          <a:prstGeom prst="rect">
            <a:avLst/>
          </a:prstGeom>
        </p:spPr>
      </p:pic>
      <p:sp>
        <p:nvSpPr>
          <p:cNvPr id="8" name="Rectangle 5"/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0" name="Symbol zastępczy zawartości 9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="" xmlns:a16="http://schemas.microsoft.com/office/drawing/2014/main" id="{4C2E3ACF-E19B-439A-B1A7-F42B1B2B5CC2}"/>
              </a:ext>
            </a:extLst>
          </p:cNvPr>
          <p:cNvSpPr/>
          <p:nvPr/>
        </p:nvSpPr>
        <p:spPr>
          <a:xfrm>
            <a:off x="0" y="5411450"/>
            <a:ext cx="92155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SPORT  W  SZKOLE</a:t>
            </a:r>
          </a:p>
        </p:txBody>
      </p:sp>
    </p:spTree>
  </p:cSld>
  <p:clrMapOvr>
    <a:masterClrMapping/>
  </p:clrMapOvr>
  <p:transition spd="slow" advClick="0" advTm="10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/>
          </p:nvPr>
        </p:nvSpPr>
        <p:spPr>
          <a:xfrm>
            <a:off x="611560" y="620688"/>
            <a:ext cx="8229600" cy="541020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2915816" y="5934670"/>
            <a:ext cx="92155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W  SZKOLE</a:t>
            </a:r>
          </a:p>
        </p:txBody>
      </p:sp>
      <p:sp>
        <p:nvSpPr>
          <p:cNvPr id="7" name="Prostokąt 6"/>
          <p:cNvSpPr/>
          <p:nvPr/>
        </p:nvSpPr>
        <p:spPr>
          <a:xfrm>
            <a:off x="7812360" y="836712"/>
            <a:ext cx="1170064" cy="5040560"/>
          </a:xfrm>
          <a:prstGeom prst="rect">
            <a:avLst/>
          </a:prstGeom>
        </p:spPr>
        <p:txBody>
          <a:bodyPr vert="wordArtVert" wrap="square">
            <a:spAutoFit/>
          </a:bodyPr>
          <a:lstStyle/>
          <a:p>
            <a:pPr algn="ctr"/>
            <a:r>
              <a:rPr lang="pl-PL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SPORT </a:t>
            </a:r>
          </a:p>
        </p:txBody>
      </p:sp>
    </p:spTree>
  </p:cSld>
  <p:clrMapOvr>
    <a:masterClrMapping/>
  </p:clrMapOvr>
  <p:transition spd="slow" advClick="0" advTm="3000">
    <p:blinds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/>
          </p:nvPr>
        </p:nvSpPr>
        <p:spPr>
          <a:xfrm>
            <a:off x="611560" y="620688"/>
            <a:ext cx="8229600" cy="541020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2915816" y="5934670"/>
            <a:ext cx="92155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W  SZKOLE</a:t>
            </a:r>
          </a:p>
        </p:txBody>
      </p:sp>
      <p:sp>
        <p:nvSpPr>
          <p:cNvPr id="7" name="Prostokąt 6"/>
          <p:cNvSpPr/>
          <p:nvPr/>
        </p:nvSpPr>
        <p:spPr>
          <a:xfrm>
            <a:off x="7948178" y="827112"/>
            <a:ext cx="1170064" cy="5050160"/>
          </a:xfrm>
          <a:prstGeom prst="rect">
            <a:avLst/>
          </a:prstGeom>
        </p:spPr>
        <p:txBody>
          <a:bodyPr vert="wordArtVert" wrap="square">
            <a:spAutoFit/>
          </a:bodyPr>
          <a:lstStyle/>
          <a:p>
            <a:pPr algn="ctr"/>
            <a:r>
              <a:rPr lang="pl-PL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SPORT </a:t>
            </a:r>
          </a:p>
        </p:txBody>
      </p:sp>
    </p:spTree>
    <p:extLst>
      <p:ext uri="{BB962C8B-B14F-4D97-AF65-F5344CB8AC3E}">
        <p14:creationId xmlns="" xmlns:p14="http://schemas.microsoft.com/office/powerpoint/2010/main" val="248533334"/>
      </p:ext>
    </p:extLst>
  </p:cSld>
  <p:clrMapOvr>
    <a:masterClrMapping/>
  </p:clrMapOvr>
  <p:transition spd="slow" advClick="0" advTm="3000">
    <p:blinds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2">
            <a:extLst>
              <a:ext uri="{FF2B5EF4-FFF2-40B4-BE49-F238E27FC236}">
                <a16:creationId xmlns="" xmlns:a16="http://schemas.microsoft.com/office/drawing/2014/main" id="{2952DAFE-B2C6-467D-BC34-0EF1FD09AF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540568" y="-1"/>
            <a:ext cx="10241328" cy="6825885"/>
          </a:xfrm>
          <a:prstGeom prst="rect">
            <a:avLst/>
          </a:prstGeom>
        </p:spPr>
      </p:pic>
      <p:sp>
        <p:nvSpPr>
          <p:cNvPr id="13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="" xmlns:a16="http://schemas.microsoft.com/office/drawing/2014/main" id="{301F2715-007E-4D1D-B3CE-2F419F6745C2}"/>
              </a:ext>
            </a:extLst>
          </p:cNvPr>
          <p:cNvSpPr/>
          <p:nvPr/>
        </p:nvSpPr>
        <p:spPr>
          <a:xfrm>
            <a:off x="0" y="5411450"/>
            <a:ext cx="92155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SPORT  W  SZKOLE</a:t>
            </a:r>
          </a:p>
        </p:txBody>
      </p:sp>
    </p:spTree>
    <p:extLst>
      <p:ext uri="{BB962C8B-B14F-4D97-AF65-F5344CB8AC3E}">
        <p14:creationId xmlns="" xmlns:p14="http://schemas.microsoft.com/office/powerpoint/2010/main" val="2424952560"/>
      </p:ext>
    </p:extLst>
  </p:cSld>
  <p:clrMapOvr>
    <a:masterClrMapping/>
  </p:clrMapOvr>
  <p:transition spd="slow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2">
            <a:extLst>
              <a:ext uri="{FF2B5EF4-FFF2-40B4-BE49-F238E27FC236}">
                <a16:creationId xmlns="" xmlns:a16="http://schemas.microsoft.com/office/drawing/2014/main" id="{2952DAFE-B2C6-467D-BC34-0EF1FD09AF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571568" y="0"/>
            <a:ext cx="10289512" cy="6858000"/>
          </a:xfrm>
          <a:prstGeom prst="rect">
            <a:avLst/>
          </a:prstGeom>
        </p:spPr>
      </p:pic>
      <p:sp>
        <p:nvSpPr>
          <p:cNvPr id="13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="" xmlns:a16="http://schemas.microsoft.com/office/drawing/2014/main" id="{D0D864D6-8C70-4E34-AA84-C12477DEFBA6}"/>
              </a:ext>
            </a:extLst>
          </p:cNvPr>
          <p:cNvSpPr/>
          <p:nvPr/>
        </p:nvSpPr>
        <p:spPr>
          <a:xfrm>
            <a:off x="0" y="5411450"/>
            <a:ext cx="92155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SPORT  W  SZKOLE</a:t>
            </a:r>
          </a:p>
        </p:txBody>
      </p:sp>
    </p:spTree>
    <p:extLst>
      <p:ext uri="{BB962C8B-B14F-4D97-AF65-F5344CB8AC3E}">
        <p14:creationId xmlns="" xmlns:p14="http://schemas.microsoft.com/office/powerpoint/2010/main" val="2764000684"/>
      </p:ext>
    </p:extLst>
  </p:cSld>
  <p:clrMapOvr>
    <a:masterClrMapping/>
  </p:clrMapOvr>
  <p:transition spd="slow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285720" y="5626894"/>
            <a:ext cx="8641655" cy="110799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l-PL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</a:rPr>
              <a:t> </a:t>
            </a:r>
            <a:endParaRPr lang="pl-PL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</a:endParaRPr>
          </a:p>
          <a:p>
            <a:pPr>
              <a:defRPr/>
            </a:pPr>
            <a:endParaRPr lang="pl-PL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</a:endParaRPr>
          </a:p>
          <a:p>
            <a:pPr>
              <a:defRPr/>
            </a:pPr>
            <a:endParaRPr lang="pl-PL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</a:endParaRPr>
          </a:p>
          <a:p>
            <a:pPr algn="ctr">
              <a:defRPr/>
            </a:pPr>
            <a:endParaRPr lang="pl-PL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142976" y="571480"/>
            <a:ext cx="735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1043608" y="404664"/>
            <a:ext cx="77472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Zapewniamy naukę </a:t>
            </a:r>
          </a:p>
          <a:p>
            <a:pPr algn="ctr">
              <a:defRPr/>
            </a:pPr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języków obcych:</a:t>
            </a:r>
          </a:p>
          <a:p>
            <a:pPr algn="ctr">
              <a:defRPr/>
            </a:pPr>
            <a:endParaRPr lang="pl-PL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  <a:p>
            <a:pPr>
              <a:defRPr/>
            </a:pPr>
            <a: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                                                    </a:t>
            </a:r>
          </a:p>
          <a:p>
            <a:pPr>
              <a:defRPr/>
            </a:pPr>
            <a: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</a:rPr>
              <a:t>j. angielski </a:t>
            </a:r>
            <a:b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</a:rPr>
            </a:br>
            <a: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</a:rPr>
              <a:t>                                                       </a:t>
            </a:r>
          </a:p>
          <a:p>
            <a:pPr>
              <a:defRPr/>
            </a:pPr>
            <a: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</a:rPr>
              <a:t>j. niemiecki</a:t>
            </a:r>
          </a:p>
          <a:p>
            <a:pPr>
              <a:defRPr/>
            </a:pPr>
            <a:endParaRPr lang="pl-PL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</a:endParaRPr>
          </a:p>
          <a:p>
            <a:pPr>
              <a:defRPr/>
            </a:pPr>
            <a: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</a:rPr>
              <a:t>j. rosyjski</a:t>
            </a:r>
          </a:p>
          <a:p>
            <a:pPr>
              <a:defRPr/>
            </a:pPr>
            <a:endParaRPr lang="pl-PL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</a:endParaRPr>
          </a:p>
          <a:p>
            <a:pPr algn="ctr">
              <a:defRPr/>
            </a:pPr>
            <a:endParaRPr lang="pl-PL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</a:endParaRPr>
          </a:p>
          <a:p>
            <a:pPr algn="ctr">
              <a:defRPr/>
            </a:pPr>
            <a: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</a:rPr>
              <a:t>nauczanych w grupach o różnym stopniu zaawansowania</a:t>
            </a:r>
            <a:endParaRPr lang="pl-PL" sz="2400" dirty="0"/>
          </a:p>
        </p:txBody>
      </p:sp>
      <p:pic>
        <p:nvPicPr>
          <p:cNvPr id="1027" name="Picture 3" descr="C:\Users\nauczyciel003n.SBSMEN.004\AppData\Local\Microsoft\Windows\Temporary Internet Files\Content.IE5\3Q02Z4O2\MP900400797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564904"/>
            <a:ext cx="674861" cy="562384"/>
          </a:xfrm>
          <a:prstGeom prst="rect">
            <a:avLst/>
          </a:prstGeom>
          <a:noFill/>
        </p:spPr>
      </p:pic>
      <p:pic>
        <p:nvPicPr>
          <p:cNvPr id="1028" name="Picture 4" descr="C:\Users\nauczyciel003n.SBSMEN.004\AppData\Local\Microsoft\Windows\Temporary Internet Files\Content.IE5\OJNKU1B0\MP900362682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284984"/>
            <a:ext cx="674862" cy="52398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33056"/>
            <a:ext cx="682538" cy="45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 advClick="0" advTm="3000">
    <p:blinds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2">
            <a:extLst>
              <a:ext uri="{FF2B5EF4-FFF2-40B4-BE49-F238E27FC236}">
                <a16:creationId xmlns="" xmlns:a16="http://schemas.microsoft.com/office/drawing/2014/main" id="{2952DAFE-B2C6-467D-BC34-0EF1FD09AF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1044624" y="-99392"/>
            <a:ext cx="10289512" cy="6857999"/>
          </a:xfrm>
          <a:prstGeom prst="rect">
            <a:avLst/>
          </a:prstGeom>
        </p:spPr>
      </p:pic>
      <p:sp>
        <p:nvSpPr>
          <p:cNvPr id="13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="" xmlns:a16="http://schemas.microsoft.com/office/drawing/2014/main" id="{62B78DCC-7F25-4099-B002-BD67852C2EC4}"/>
              </a:ext>
            </a:extLst>
          </p:cNvPr>
          <p:cNvSpPr/>
          <p:nvPr/>
        </p:nvSpPr>
        <p:spPr>
          <a:xfrm>
            <a:off x="0" y="5411450"/>
            <a:ext cx="92155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SPORT  W  SZKOLE</a:t>
            </a:r>
          </a:p>
        </p:txBody>
      </p:sp>
    </p:spTree>
    <p:extLst>
      <p:ext uri="{BB962C8B-B14F-4D97-AF65-F5344CB8AC3E}">
        <p14:creationId xmlns="" xmlns:p14="http://schemas.microsoft.com/office/powerpoint/2010/main" val="3006078451"/>
      </p:ext>
    </p:extLst>
  </p:cSld>
  <p:clrMapOvr>
    <a:masterClrMapping/>
  </p:clrMapOvr>
  <p:transition spd="slow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7">
            <a:extLst>
              <a:ext uri="{FF2B5EF4-FFF2-40B4-BE49-F238E27FC236}">
                <a16:creationId xmlns="" xmlns:a16="http://schemas.microsoft.com/office/drawing/2014/main" id="{9021F109-B4BF-4BA6-91F6-EE02F129DB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954"/>
          <a:stretch/>
        </p:blipFill>
        <p:spPr>
          <a:xfrm>
            <a:off x="4586774" y="3304628"/>
            <a:ext cx="4478322" cy="3417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4">
            <a:extLst>
              <a:ext uri="{FF2B5EF4-FFF2-40B4-BE49-F238E27FC236}">
                <a16:creationId xmlns="" xmlns:a16="http://schemas.microsoft.com/office/drawing/2014/main" id="{170F3F6A-19BC-4941-BAEE-134BBB8DFC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283" t="-1058" r="24201" b="23768"/>
          <a:stretch/>
        </p:blipFill>
        <p:spPr>
          <a:xfrm>
            <a:off x="153870" y="3212976"/>
            <a:ext cx="4508698" cy="3532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251" b="3251"/>
          <a:stretch/>
        </p:blipFill>
        <p:spPr bwMode="auto">
          <a:xfrm>
            <a:off x="4572000" y="156816"/>
            <a:ext cx="4463426" cy="3127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2" name="Obraz 2">
            <a:extLst>
              <a:ext uri="{FF2B5EF4-FFF2-40B4-BE49-F238E27FC236}">
                <a16:creationId xmlns="" xmlns:a16="http://schemas.microsoft.com/office/drawing/2014/main" id="{68BFCB22-B755-4CFC-A93F-43281B2DF2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830" b="3830"/>
          <a:stretch/>
        </p:blipFill>
        <p:spPr>
          <a:xfrm>
            <a:off x="87653" y="136292"/>
            <a:ext cx="4574916" cy="3168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rostokąt 8"/>
          <p:cNvSpPr/>
          <p:nvPr/>
        </p:nvSpPr>
        <p:spPr>
          <a:xfrm>
            <a:off x="0" y="5411450"/>
            <a:ext cx="92155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SPORT  W  SZKOLE</a:t>
            </a:r>
          </a:p>
        </p:txBody>
      </p:sp>
    </p:spTree>
  </p:cSld>
  <p:clrMapOvr>
    <a:masterClrMapping/>
  </p:clrMapOvr>
  <p:transition spd="slow" advClick="0" advTm="3000">
    <p:blinds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21" r="572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86453" y="93588"/>
            <a:ext cx="10116905" cy="6742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0" name="Symbol zastępczy zawartości 5"/>
          <p:cNvSpPr txBox="1">
            <a:spLocks/>
          </p:cNvSpPr>
          <p:nvPr/>
        </p:nvSpPr>
        <p:spPr>
          <a:xfrm>
            <a:off x="0" y="5411450"/>
            <a:ext cx="9247224" cy="14465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8800" b="1" i="0" u="none" strike="noStrike" kern="1200" cap="none" spc="0" normalizeH="0" baseline="0" noProof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Impact" pitchFamily="34" charset="0"/>
                <a:ea typeface="+mn-ea"/>
                <a:cs typeface="+mn-cs"/>
              </a:rPr>
              <a:t>SPORT  W  SZKOLE</a:t>
            </a:r>
            <a:endParaRPr kumimoji="0" lang="pl-PL" sz="88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Impact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3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489" r="1248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0" name="Picture 2" descr="F:\prezentacja 2018\Nowy folder\drużyny\DSC_662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938" y="21332"/>
            <a:ext cx="9144000" cy="6858000"/>
          </a:xfrm>
          <a:prstGeom prst="rect">
            <a:avLst/>
          </a:prstGeom>
          <a:noFill/>
        </p:spPr>
      </p:pic>
      <p:sp>
        <p:nvSpPr>
          <p:cNvPr id="14" name="Prostokąt 13"/>
          <p:cNvSpPr/>
          <p:nvPr/>
        </p:nvSpPr>
        <p:spPr>
          <a:xfrm>
            <a:off x="-428660" y="5411450"/>
            <a:ext cx="98869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SPORT  W  SZKOLE</a:t>
            </a:r>
          </a:p>
        </p:txBody>
      </p:sp>
      <p:sp>
        <p:nvSpPr>
          <p:cNvPr id="6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 advClick="0" advTm="5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331640" y="188640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SUKCESY  SPORTOWE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-571536" y="5572140"/>
            <a:ext cx="10605314" cy="92333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NAJLEPSI  W  POWIECIE  BUSKIM</a:t>
            </a:r>
          </a:p>
        </p:txBody>
      </p:sp>
      <p:sp>
        <p:nvSpPr>
          <p:cNvPr id="5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 advClick="0" advTm="3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1544" cy="6858000"/>
          </a:xfrm>
          <a:prstGeom prst="rect">
            <a:avLst/>
          </a:prstGeom>
        </p:spPr>
      </p:pic>
      <p:pic>
        <p:nvPicPr>
          <p:cNvPr id="13" name="Symbol zastępczy zawartości 12"/>
          <p:cNvPicPr>
            <a:picLocks noGrp="1" noChangeAspect="1"/>
          </p:cNvPicPr>
          <p:nvPr>
            <p:ph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2642" b="9381"/>
          <a:stretch/>
        </p:blipFill>
        <p:spPr>
          <a:xfrm>
            <a:off x="-1013581" y="0"/>
            <a:ext cx="6433373" cy="7573027"/>
          </a:xfrm>
        </p:spPr>
      </p:pic>
      <p:sp>
        <p:nvSpPr>
          <p:cNvPr id="6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0" name="Symbol zastępczy zawartości 12">
            <a:extLst>
              <a:ext uri="{FF2B5EF4-FFF2-40B4-BE49-F238E27FC236}">
                <a16:creationId xmlns="" xmlns:a16="http://schemas.microsoft.com/office/drawing/2014/main" id="{80965A9B-9173-4BF4-BF40-3C1BF549DD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75" b="5875"/>
          <a:stretch/>
        </p:blipFill>
        <p:spPr>
          <a:xfrm>
            <a:off x="4387767" y="-26144"/>
            <a:ext cx="6237358" cy="7342289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="" xmlns:a16="http://schemas.microsoft.com/office/drawing/2014/main" id="{CFE203C6-3A57-4D7E-A42C-2EEC37EE015E}"/>
              </a:ext>
            </a:extLst>
          </p:cNvPr>
          <p:cNvSpPr txBox="1"/>
          <p:nvPr/>
        </p:nvSpPr>
        <p:spPr>
          <a:xfrm>
            <a:off x="1043608" y="116632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ZAJĘCIA  POZALEKCYJNE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F8FF961C-E813-49DD-A33F-0068079F59C7}"/>
              </a:ext>
            </a:extLst>
          </p:cNvPr>
          <p:cNvSpPr txBox="1"/>
          <p:nvPr/>
        </p:nvSpPr>
        <p:spPr>
          <a:xfrm>
            <a:off x="899592" y="5229200"/>
            <a:ext cx="720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F432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RADIO  BIT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="" xmlns:a16="http://schemas.microsoft.com/office/drawing/2014/main" id="{0A0B8672-0E8E-4C93-A2C3-E3E79ADDF230}"/>
              </a:ext>
            </a:extLst>
          </p:cNvPr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4994323"/>
      </p:ext>
    </p:extLst>
  </p:cSld>
  <p:clrMapOvr>
    <a:masterClrMapping/>
  </p:clrMapOvr>
  <p:transition spd="slow" advClick="0" advTm="3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" y="0"/>
            <a:ext cx="9144000" cy="6858000"/>
          </a:xfrm>
          <a:prstGeom prst="rect">
            <a:avLst/>
          </a:prstGeom>
        </p:spPr>
      </p:pic>
      <p:pic>
        <p:nvPicPr>
          <p:cNvPr id="8" name="Symbol zastępczy zawartości 7"/>
          <p:cNvPicPr>
            <a:picLocks noGrp="1" noChangeAspect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010" b="25010"/>
          <a:stretch/>
        </p:blipFill>
        <p:spPr>
          <a:xfrm>
            <a:off x="-828600" y="-54250"/>
            <a:ext cx="10453821" cy="6966500"/>
          </a:xfrm>
        </p:spPr>
      </p:pic>
      <p:sp>
        <p:nvSpPr>
          <p:cNvPr id="4" name="pole tekstowe 3"/>
          <p:cNvSpPr txBox="1"/>
          <p:nvPr/>
        </p:nvSpPr>
        <p:spPr>
          <a:xfrm>
            <a:off x="971600" y="18864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B1DC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ZAJĘCIA  POZALEKCYJNE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428596" y="5288340"/>
            <a:ext cx="8170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B1DC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KLUB  MULTIMEDIALNY  MEG@BAJT</a:t>
            </a:r>
          </a:p>
        </p:txBody>
      </p:sp>
      <p:sp>
        <p:nvSpPr>
          <p:cNvPr id="7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0074832"/>
      </p:ext>
    </p:extLst>
  </p:cSld>
  <p:clrMapOvr>
    <a:masterClrMapping/>
  </p:clrMapOvr>
  <p:transition spd="slow" advClick="0" advTm="3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" y="0"/>
            <a:ext cx="9144000" cy="6858000"/>
          </a:xfrm>
          <a:prstGeom prst="rect">
            <a:avLst/>
          </a:prstGeom>
        </p:spPr>
      </p:pic>
      <p:pic>
        <p:nvPicPr>
          <p:cNvPr id="8" name="Symbol zastępczy zawartości 7" descr="klub fascynacji.jpg"/>
          <p:cNvPicPr>
            <a:picLocks noGrp="1" noChangeAspect="1"/>
          </p:cNvPicPr>
          <p:nvPr>
            <p:ph/>
          </p:nvPr>
        </p:nvPicPr>
        <p:blipFill>
          <a:blip r:embed="rId3" cstate="print"/>
          <a:stretch>
            <a:fillRect/>
          </a:stretch>
        </p:blipFill>
        <p:spPr>
          <a:xfrm>
            <a:off x="-108520" y="0"/>
            <a:ext cx="9432032" cy="7074024"/>
          </a:xfrm>
        </p:spPr>
      </p:pic>
      <p:sp>
        <p:nvSpPr>
          <p:cNvPr id="7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-285784" y="578645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B1DC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Szkolny Klub Europejski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714348" y="285728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B1DC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ZAJĘCIA  POZALEKCYJNE</a:t>
            </a:r>
          </a:p>
        </p:txBody>
      </p:sp>
    </p:spTree>
    <p:extLst>
      <p:ext uri="{BB962C8B-B14F-4D97-AF65-F5344CB8AC3E}">
        <p14:creationId xmlns="" xmlns:p14="http://schemas.microsoft.com/office/powerpoint/2010/main" val="1066738107"/>
      </p:ext>
    </p:extLst>
  </p:cSld>
  <p:clrMapOvr>
    <a:masterClrMapping/>
  </p:clrMapOvr>
  <p:transition spd="slow" advClick="0" advTm="13000">
    <p:blinds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WordArt 8"/>
          <p:cNvSpPr>
            <a:spLocks noChangeArrowheads="1" noChangeShapeType="1" noTextEdit="1"/>
          </p:cNvSpPr>
          <p:nvPr/>
        </p:nvSpPr>
        <p:spPr bwMode="auto">
          <a:xfrm>
            <a:off x="3491880" y="692696"/>
            <a:ext cx="5276850" cy="10287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pl-PL" sz="6000" b="1" kern="10" dirty="0">
              <a:ln w="19050">
                <a:solidFill>
                  <a:srgbClr val="800000"/>
                </a:solidFill>
                <a:round/>
                <a:headEnd/>
                <a:tailEnd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pple Chancery" pitchFamily="66" charset="0"/>
              <a:ea typeface="Arial Unicode MS"/>
              <a:cs typeface="Arial Unicode MS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569" b="21569"/>
          <a:stretch/>
        </p:blipFill>
        <p:spPr bwMode="auto">
          <a:xfrm>
            <a:off x="25758" y="12579"/>
            <a:ext cx="9144000" cy="3899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ole tekstowe 9"/>
          <p:cNvSpPr txBox="1"/>
          <p:nvPr/>
        </p:nvSpPr>
        <p:spPr>
          <a:xfrm>
            <a:off x="921718" y="15326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B1DC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ZAJĘCIA  POZALEKCYJNE</a:t>
            </a:r>
          </a:p>
        </p:txBody>
      </p:sp>
      <p:sp>
        <p:nvSpPr>
          <p:cNvPr id="9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435CA921-22DB-6CB1-4B22-FBCE17146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84" r="2984"/>
          <a:stretch/>
        </p:blipFill>
        <p:spPr bwMode="auto">
          <a:xfrm>
            <a:off x="59108" y="4273501"/>
            <a:ext cx="3062053" cy="2175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01320C1B-5044-DA91-04D0-BA71888E9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417" r="10417"/>
          <a:stretch/>
        </p:blipFill>
        <p:spPr bwMode="auto">
          <a:xfrm>
            <a:off x="2903528" y="4273501"/>
            <a:ext cx="3237181" cy="2300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89096E99-2AD1-7038-C8E4-C6D5FB8B2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960" b="12960"/>
          <a:stretch/>
        </p:blipFill>
        <p:spPr bwMode="auto">
          <a:xfrm>
            <a:off x="6042143" y="4337057"/>
            <a:ext cx="3062053" cy="2175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4A88F13D-1CF5-E1B2-EED4-6F358F8B7C5F}"/>
              </a:ext>
            </a:extLst>
          </p:cNvPr>
          <p:cNvSpPr txBox="1"/>
          <p:nvPr/>
        </p:nvSpPr>
        <p:spPr>
          <a:xfrm>
            <a:off x="964577" y="3659861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B1DC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WOLONTARIAT</a:t>
            </a:r>
          </a:p>
        </p:txBody>
      </p:sp>
    </p:spTree>
    <p:extLst>
      <p:ext uri="{BB962C8B-B14F-4D97-AF65-F5344CB8AC3E}">
        <p14:creationId xmlns="" xmlns:p14="http://schemas.microsoft.com/office/powerpoint/2010/main" val="1066738107"/>
      </p:ext>
    </p:extLst>
  </p:cSld>
  <p:clrMapOvr>
    <a:masterClrMapping/>
  </p:clrMapOvr>
  <p:transition spd="slow" advClick="0" advTm="3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2"/>
          <p:cNvPicPr>
            <a:picLocks noChangeAspect="1"/>
          </p:cNvPicPr>
          <p:nvPr/>
        </p:nvPicPr>
        <p:blipFill>
          <a:blip r:embed="rId3" cstate="print">
            <a:lum bright="59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7106" name="WordArt 4"/>
          <p:cNvSpPr>
            <a:spLocks noChangeArrowheads="1" noChangeShapeType="1" noTextEdit="1"/>
          </p:cNvSpPr>
          <p:nvPr/>
        </p:nvSpPr>
        <p:spPr bwMode="auto">
          <a:xfrm>
            <a:off x="395536" y="332656"/>
            <a:ext cx="8424936" cy="5518026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36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UROCZYSTOŚCI</a:t>
            </a:r>
          </a:p>
          <a:p>
            <a:pPr algn="ctr"/>
            <a:endParaRPr lang="pl-PL" sz="36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pl-PL" sz="36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pl-PL" sz="36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SZKOLNE</a:t>
            </a:r>
          </a:p>
        </p:txBody>
      </p:sp>
      <p:sp>
        <p:nvSpPr>
          <p:cNvPr id="6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47107" name="Picture 5" descr="logo niebieskie z kreska"/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tretch>
            <a:fillRect/>
          </a:stretch>
        </p:blipFill>
        <p:spPr>
          <a:xfrm>
            <a:off x="3707904" y="2132856"/>
            <a:ext cx="1943860" cy="1943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284782564"/>
      </p:ext>
    </p:extLst>
  </p:cSld>
  <p:clrMapOvr>
    <a:masterClrMapping/>
  </p:clrMapOvr>
  <p:transition spd="slow" advClick="0" advTm="3000">
    <p:blinds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4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412776"/>
            <a:ext cx="8496944" cy="2942328"/>
          </a:xfrm>
        </p:spPr>
        <p:txBody>
          <a:bodyPr>
            <a:noAutofit/>
          </a:bodyPr>
          <a:lstStyle/>
          <a:p>
            <a:r>
              <a:rPr lang="pl-PL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ABSOLWENTOM</a:t>
            </a:r>
            <a:br>
              <a:rPr lang="pl-PL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SZKÓŁ PODSTAWOWYCH</a:t>
            </a:r>
            <a:br>
              <a:rPr lang="pl-PL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OFERUJEMY:</a:t>
            </a:r>
            <a:endParaRPr lang="pl-PL" sz="6000" dirty="0">
              <a:solidFill>
                <a:srgbClr val="00B0F0"/>
              </a:solidFill>
            </a:endParaRPr>
          </a:p>
        </p:txBody>
      </p:sp>
      <p:sp>
        <p:nvSpPr>
          <p:cNvPr id="3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/>
          <p:nvPr/>
        </p:nvSpPr>
        <p:spPr>
          <a:xfrm>
            <a:off x="0" y="0"/>
            <a:ext cx="9118242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 advClick="0" advTm="3000">
    <p:blinds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0" y="6150114"/>
            <a:ext cx="9144000" cy="76944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ŚLUBOWANIE  KLAS  PIERWSZYCH</a:t>
            </a:r>
          </a:p>
        </p:txBody>
      </p:sp>
      <p:sp>
        <p:nvSpPr>
          <p:cNvPr id="8" name="Rectangle 7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422095"/>
      </p:ext>
    </p:extLst>
  </p:cSld>
  <p:clrMapOvr>
    <a:masterClrMapping/>
  </p:clrMapOvr>
  <p:transition spd="slow" advClick="0" advTm="3000">
    <p:blinds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9" name="Obraz 8" descr="wieczornica0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098" y="0"/>
            <a:ext cx="9140519" cy="610129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9F3F1C51-A9E9-48E8-B65E-E2EF48EF0B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5340" y="116632"/>
            <a:ext cx="9144000" cy="6096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C2750585-F50F-4AD5-8A77-FB5F9EE9CE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1764704" y="-510803"/>
            <a:ext cx="10866754" cy="7264189"/>
          </a:xfrm>
          <a:prstGeom prst="rect">
            <a:avLst/>
          </a:prstGeom>
        </p:spPr>
      </p:pic>
      <p:sp>
        <p:nvSpPr>
          <p:cNvPr id="14" name="Rectangle 4">
            <a:extLst>
              <a:ext uri="{FF2B5EF4-FFF2-40B4-BE49-F238E27FC236}">
                <a16:creationId xmlns="" xmlns:a16="http://schemas.microsoft.com/office/drawing/2014/main" id="{FD02DE2E-CDD6-4FF6-BC44-3B01A12CDC1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="" xmlns:a16="http://schemas.microsoft.com/office/drawing/2014/main" id="{5D39E39D-2F91-4F15-8D56-B5BFBF1A4E9E}"/>
              </a:ext>
            </a:extLst>
          </p:cNvPr>
          <p:cNvSpPr txBox="1"/>
          <p:nvPr/>
        </p:nvSpPr>
        <p:spPr>
          <a:xfrm>
            <a:off x="0" y="6088559"/>
            <a:ext cx="9144000" cy="76944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ŚWIĘTO  NIEPODLEGŁOŚCI</a:t>
            </a:r>
          </a:p>
        </p:txBody>
      </p:sp>
    </p:spTree>
    <p:extLst>
      <p:ext uri="{BB962C8B-B14F-4D97-AF65-F5344CB8AC3E}">
        <p14:creationId xmlns="" xmlns:p14="http://schemas.microsoft.com/office/powerpoint/2010/main" val="1473385694"/>
      </p:ext>
    </p:extLst>
  </p:cSld>
  <p:clrMapOvr>
    <a:masterClrMapping/>
  </p:clrMapOvr>
  <p:transition spd="slow" advClick="0" advTm="3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Symbol zastępczy zawartości 5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18" y="45764"/>
            <a:ext cx="9107805" cy="6074906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0" y="6088559"/>
            <a:ext cx="9144000" cy="76944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DZIEŃ WIOSNY</a:t>
            </a:r>
          </a:p>
        </p:txBody>
      </p:sp>
      <p:sp>
        <p:nvSpPr>
          <p:cNvPr id="5" name="Rectangle 4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9838285"/>
      </p:ext>
    </p:extLst>
  </p:cSld>
  <p:clrMapOvr>
    <a:masterClrMapping/>
  </p:clrMapOvr>
  <p:transition spd="slow" advClick="0" advTm="3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0" y="6088559"/>
            <a:ext cx="9144000" cy="769441"/>
          </a:xfrm>
          <a:prstGeom prst="rect">
            <a:avLst/>
          </a:prstGeom>
          <a:solidFill>
            <a:srgbClr val="002060"/>
          </a:solidFill>
          <a:effectLst>
            <a:outerShdw blurRad="50800" dist="38100" sx="89000" sy="89000" algn="l" rotWithShape="0">
              <a:prstClr val="black">
                <a:alpha val="1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STUDNIÓWKA </a:t>
            </a:r>
          </a:p>
        </p:txBody>
      </p:sp>
      <p:sp>
        <p:nvSpPr>
          <p:cNvPr id="12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6" name="Symbol zastępczy zawartości 5">
            <a:extLst>
              <a:ext uri="{FF2B5EF4-FFF2-40B4-BE49-F238E27FC236}">
                <a16:creationId xmlns="" xmlns:a16="http://schemas.microsoft.com/office/drawing/2014/main" id="{B4AB8725-5535-6753-3834-B80665D0A21D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334817235"/>
      </p:ext>
    </p:extLst>
  </p:cSld>
  <p:clrMapOvr>
    <a:masterClrMapping/>
  </p:clrMapOvr>
  <p:transition spd="slow" advClick="0" advTm="3000">
    <p:blinds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5436096" y="6027003"/>
            <a:ext cx="4067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OTRZĘSINY</a:t>
            </a:r>
            <a:endParaRPr lang="pl-PL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77844"/>
            <a:ext cx="9103995" cy="606933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78D29E36-5009-49D6-A5EC-D1E549FACA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1064" y="6772"/>
            <a:ext cx="9091904" cy="6069330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0" y="5877273"/>
            <a:ext cx="9144000" cy="144655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OTRZĘSINY</a:t>
            </a:r>
            <a:b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pl-PL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4094547"/>
      </p:ext>
    </p:extLst>
  </p:cSld>
  <p:clrMapOvr>
    <a:masterClrMapping/>
  </p:clrMapOvr>
  <p:transition spd="slow" advClick="0" advTm="3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5148064" y="404664"/>
            <a:ext cx="2880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>
                <a:solidFill>
                  <a:schemeClr val="bg1"/>
                </a:solidFill>
              </a:rPr>
              <a:t>Jeżeli masz pasję, </a:t>
            </a:r>
          </a:p>
          <a:p>
            <a:pPr algn="ctr"/>
            <a:r>
              <a:rPr lang="pl-PL" sz="2200" b="1" dirty="0">
                <a:solidFill>
                  <a:schemeClr val="bg1"/>
                </a:solidFill>
              </a:rPr>
              <a:t>ta szkoła </a:t>
            </a:r>
            <a:r>
              <a:rPr lang="pl-PL" sz="2200" b="1" dirty="0" err="1">
                <a:solidFill>
                  <a:schemeClr val="bg1"/>
                </a:solidFill>
              </a:rPr>
              <a:t>est</a:t>
            </a:r>
            <a:r>
              <a:rPr lang="pl-PL" sz="2200" b="1" dirty="0">
                <a:solidFill>
                  <a:schemeClr val="bg1"/>
                </a:solidFill>
              </a:rPr>
              <a:t> dla Ciebie!!!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1836712" y="-891480"/>
            <a:ext cx="11627059" cy="774948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 rot="542004">
            <a:off x="-2297240" y="5698534"/>
            <a:ext cx="10765722" cy="707886"/>
          </a:xfrm>
          <a:prstGeom prst="rect">
            <a:avLst/>
          </a:prstGeom>
          <a:solidFill>
            <a:schemeClr val="bg2"/>
          </a:solidFill>
          <a:effectLst>
            <a:outerShdw blurRad="50800" dist="38100" sx="89000" sy="89000" algn="l" rotWithShape="0">
              <a:prstClr val="black">
                <a:alpha val="1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SZKOŁA DLA OSÓB Z PASJĄ</a:t>
            </a:r>
            <a:endParaRPr lang="pl-PL" sz="1100" dirty="0">
              <a:solidFill>
                <a:srgbClr val="7030A0"/>
              </a:solidFill>
            </a:endParaRPr>
          </a:p>
        </p:txBody>
      </p:sp>
      <p:sp>
        <p:nvSpPr>
          <p:cNvPr id="8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9732094"/>
      </p:ext>
    </p:extLst>
  </p:cSld>
  <p:clrMapOvr>
    <a:masterClrMapping/>
  </p:clrMapOvr>
  <p:transition spd="slow" advClick="0" advTm="3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5148064" y="404664"/>
            <a:ext cx="2880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>
                <a:solidFill>
                  <a:schemeClr val="bg1"/>
                </a:solidFill>
              </a:rPr>
              <a:t>Jeżeli masz pasję, </a:t>
            </a:r>
          </a:p>
          <a:p>
            <a:pPr algn="ctr"/>
            <a:r>
              <a:rPr lang="pl-PL" sz="2200" b="1" dirty="0">
                <a:solidFill>
                  <a:schemeClr val="bg1"/>
                </a:solidFill>
              </a:rPr>
              <a:t>ta szkoła </a:t>
            </a:r>
            <a:r>
              <a:rPr lang="pl-PL" sz="2200" b="1" dirty="0" err="1">
                <a:solidFill>
                  <a:schemeClr val="bg1"/>
                </a:solidFill>
              </a:rPr>
              <a:t>est</a:t>
            </a:r>
            <a:r>
              <a:rPr lang="pl-PL" sz="2200" b="1" dirty="0">
                <a:solidFill>
                  <a:schemeClr val="bg1"/>
                </a:solidFill>
              </a:rPr>
              <a:t> dla Ciebie!!!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324544" y="-26640"/>
            <a:ext cx="10332204" cy="68580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-1188640" y="6099393"/>
            <a:ext cx="10765722" cy="707886"/>
          </a:xfrm>
          <a:prstGeom prst="rect">
            <a:avLst/>
          </a:prstGeom>
          <a:solidFill>
            <a:schemeClr val="bg2"/>
          </a:solidFill>
          <a:effectLst>
            <a:outerShdw blurRad="50800" dist="38100" sx="89000" sy="89000" algn="l" rotWithShape="0">
              <a:prstClr val="black">
                <a:alpha val="1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SZKOŁA DLA OSÓB Z PASJĄ</a:t>
            </a:r>
            <a:endParaRPr lang="pl-PL" sz="1100" dirty="0">
              <a:solidFill>
                <a:srgbClr val="7030A0"/>
              </a:solidFill>
            </a:endParaRPr>
          </a:p>
        </p:txBody>
      </p:sp>
      <p:sp>
        <p:nvSpPr>
          <p:cNvPr id="8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3116364"/>
      </p:ext>
    </p:extLst>
  </p:cSld>
  <p:clrMapOvr>
    <a:masterClrMapping/>
  </p:clrMapOvr>
  <p:transition spd="slow" advClick="0" advTm="3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" y="0"/>
            <a:ext cx="9144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869334" y="-169475"/>
            <a:ext cx="10530098" cy="7025549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 rot="20156112">
            <a:off x="1199038" y="5454538"/>
            <a:ext cx="10765722" cy="584775"/>
          </a:xfrm>
          <a:prstGeom prst="rect">
            <a:avLst/>
          </a:prstGeom>
          <a:solidFill>
            <a:schemeClr val="bg2"/>
          </a:solidFill>
          <a:effectLst>
            <a:outerShdw blurRad="50800" dist="38100" sx="89000" sy="89000" algn="l" rotWithShape="0">
              <a:prstClr val="black">
                <a:alpha val="1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SZKOŁA DLA OSÓB Z PASJĄ</a:t>
            </a:r>
            <a:endParaRPr lang="pl-PL" sz="1000" dirty="0">
              <a:solidFill>
                <a:srgbClr val="7030A0"/>
              </a:solidFill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25758" y="0"/>
            <a:ext cx="9118242" cy="68580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9732094"/>
      </p:ext>
    </p:extLst>
  </p:cSld>
  <p:clrMapOvr>
    <a:masterClrMapping/>
  </p:clrMapOvr>
  <p:transition spd="slow"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24000"/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1738556"/>
            <a:ext cx="914400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 </a:t>
            </a:r>
            <a: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– matematyczno - fizyczny</a:t>
            </a:r>
            <a: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</a:t>
            </a:r>
            <a: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język obcy, fizyka lub geografia)*</a:t>
            </a:r>
            <a:b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zwiększona liczba godzin matematyki </a:t>
            </a:r>
          </a:p>
          <a:p>
            <a:endParaRPr lang="pl-PL" sz="2000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pl-PL" sz="44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 </a:t>
            </a:r>
            <a: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– biologiczno - sportowy</a:t>
            </a:r>
            <a: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(biologia, język obcy)* elementy samoobrony</a:t>
            </a:r>
          </a:p>
          <a:p>
            <a:endParaRPr lang="pl-PL" sz="3600" dirty="0"/>
          </a:p>
          <a:p>
            <a:endParaRPr lang="pl-PL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</a:t>
            </a:r>
            <a:b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pl-PL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0" y="6309320"/>
            <a:ext cx="7433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* przedmioty realizowane w zakresie rozszerzonym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7"/>
          <p:cNvSpPr txBox="1"/>
          <p:nvPr/>
        </p:nvSpPr>
        <p:spPr>
          <a:xfrm>
            <a:off x="899592" y="476672"/>
            <a:ext cx="741682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III Liceum Ogólnokształcące  </a:t>
            </a:r>
          </a:p>
          <a:p>
            <a:pPr algn="ctr"/>
            <a:r>
              <a:rPr lang="pl-P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ODDZIAŁY:</a:t>
            </a:r>
          </a:p>
        </p:txBody>
      </p:sp>
    </p:spTree>
    <p:extLst>
      <p:ext uri="{BB962C8B-B14F-4D97-AF65-F5344CB8AC3E}">
        <p14:creationId xmlns="" xmlns:p14="http://schemas.microsoft.com/office/powerpoint/2010/main" val="1769726851"/>
      </p:ext>
    </p:extLst>
  </p:cSld>
  <p:clrMapOvr>
    <a:masterClrMapping/>
  </p:clrMapOvr>
  <p:transition spd="slow" advClick="0" advTm="3000">
    <p:blinds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 descr="F:\zdjecia do drukarni\Obraz11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0915" cy="6858000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-48431" y="227264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Technikum Nr 1 </a:t>
            </a:r>
          </a:p>
          <a:p>
            <a:pPr algn="ctr"/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251520" y="980728"/>
            <a:ext cx="86409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Technik ekonomista</a:t>
            </a:r>
          </a:p>
          <a:p>
            <a:pPr lvl="0"/>
            <a:r>
              <a:rPr lang="pl-PL" sz="2400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Kwalifikacje w zawodzie:</a:t>
            </a:r>
            <a:endParaRPr lang="pl-PL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>
              <a:buFont typeface="Arial" pitchFamily="34" charset="0"/>
              <a:buChar char="•"/>
            </a:pP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Prowadzenie dokumentacji w jednostce organizacyjnej,</a:t>
            </a:r>
          </a:p>
          <a:p>
            <a:pPr lvl="0">
              <a:buFont typeface="Arial" pitchFamily="34" charset="0"/>
              <a:buChar char="•"/>
            </a:pP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Prowadzenie spraw kadrowo-płacowych i gospodarki </a:t>
            </a:r>
            <a:b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finansowej jednostek organizacyjnych.</a:t>
            </a:r>
          </a:p>
          <a:p>
            <a:pPr algn="just"/>
            <a: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pl-PL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51520" y="3501008"/>
            <a:ext cx="857460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Absolwent będzie posiadał umiejętności organizowania pracy </a:t>
            </a:r>
            <a:br>
              <a:rPr lang="pl-PL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 przedsiębiorstwie, stosowania przepisów prawa finansowego </a:t>
            </a:r>
            <a:br>
              <a:rPr lang="pl-PL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gospodarczego, obsługi oprogramowania finansowo-księgowego, kadrowego, prowadzenia i rozliczania firmy.</a:t>
            </a:r>
          </a:p>
          <a:p>
            <a:pPr algn="just"/>
            <a:r>
              <a:rPr lang="pl-PL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Absolwent jest przygotowany do pracy w firmach produkcyjnych, bankach, firmach ubezpieczeniowych, urzędach skarbowych </a:t>
            </a:r>
            <a:br>
              <a:rPr lang="pl-PL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prowadzenia własnej działalności gospodarczej.</a:t>
            </a:r>
          </a:p>
        </p:txBody>
      </p:sp>
    </p:spTree>
    <p:extLst>
      <p:ext uri="{BB962C8B-B14F-4D97-AF65-F5344CB8AC3E}">
        <p14:creationId xmlns="" xmlns:p14="http://schemas.microsoft.com/office/powerpoint/2010/main" val="821145388"/>
      </p:ext>
    </p:extLst>
  </p:cSld>
  <p:clrMapOvr>
    <a:masterClrMapping/>
  </p:clrMapOvr>
  <p:transition spd="slow" advClick="0" advTm="3000">
    <p:blinds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29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51520" y="1052736"/>
            <a:ext cx="86409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Technik hotelarstwa</a:t>
            </a:r>
            <a: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2800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Kwalifikacje w zawodzie:</a:t>
            </a:r>
          </a:p>
          <a:p>
            <a:pPr lvl="0" algn="just">
              <a:buFont typeface="Arial" pitchFamily="34" charset="0"/>
              <a:buChar char="•"/>
            </a:pP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Obsługa gości w obiekcie świadczącym usługi hotelarskie,</a:t>
            </a:r>
          </a:p>
          <a:p>
            <a:pPr lvl="0" algn="just">
              <a:buFont typeface="Arial" pitchFamily="34" charset="0"/>
              <a:buChar char="•"/>
            </a:pP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Realizacja usług w recepcji.</a:t>
            </a:r>
          </a:p>
          <a:p>
            <a:pPr lvl="0" algn="just"/>
            <a: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pl-PL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29847" y="247000"/>
            <a:ext cx="9114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Technikum Nr 1 </a:t>
            </a:r>
          </a:p>
          <a:p>
            <a:pPr algn="ctr"/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sp>
        <p:nvSpPr>
          <p:cNvPr id="7" name="Rectangle 6"/>
          <p:cNvSpPr/>
          <p:nvPr/>
        </p:nvSpPr>
        <p:spPr>
          <a:xfrm>
            <a:off x="-25758" y="0"/>
            <a:ext cx="9144000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251520" y="4005064"/>
            <a:ext cx="827858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Absolwent będzie posiadał umiejętności organizowania, planowania </a:t>
            </a:r>
            <a:br>
              <a:rPr lang="pl-PL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wykonywania usług hotelarskich.</a:t>
            </a:r>
          </a:p>
          <a:p>
            <a:pPr algn="just"/>
            <a:r>
              <a:rPr lang="pl-PL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Może zajmować się obsługą kongresów, zjazdów, targów i bankietów. </a:t>
            </a:r>
          </a:p>
          <a:p>
            <a:pPr algn="just"/>
            <a:r>
              <a:rPr lang="pl-PL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Absolwent może być zatrudniony w hotelach, schroniskach </a:t>
            </a:r>
            <a:br>
              <a:rPr lang="pl-PL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prowadzić samodzielnie restaurację, pensjonat czy hotel.</a:t>
            </a:r>
          </a:p>
          <a:p>
            <a:pPr algn="just"/>
            <a:endParaRPr lang="pl-PL" sz="2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pl-PL" sz="1800" i="1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Zajęcia praktyczne na kierunku technik hotelarstwa realizowane są w Hotelu Bristol.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pl-PL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</a:p>
          <a:p>
            <a:pPr algn="just"/>
            <a:endParaRPr lang="pl-PL" sz="2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3582087"/>
      </p:ext>
    </p:extLst>
  </p:cSld>
  <p:clrMapOvr>
    <a:masterClrMapping/>
  </p:clrMapOvr>
  <p:transition spd="slow" advClick="0" advTm="3000">
    <p:blinds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3289</TotalTime>
  <Words>359</Words>
  <Application>Microsoft Office PowerPoint</Application>
  <PresentationFormat>Pokaz na ekranie (4:3)</PresentationFormat>
  <Paragraphs>186</Paragraphs>
  <Slides>67</Slides>
  <Notes>37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67</vt:i4>
      </vt:variant>
    </vt:vector>
  </HeadingPairs>
  <TitlesOfParts>
    <vt:vector size="68" baseType="lpstr">
      <vt:lpstr>Motyw pakietu Office</vt:lpstr>
      <vt:lpstr> </vt:lpstr>
      <vt:lpstr>Slajd 2</vt:lpstr>
      <vt:lpstr>Slajd 3</vt:lpstr>
      <vt:lpstr>Slajd 4</vt:lpstr>
      <vt:lpstr>Slajd 5</vt:lpstr>
      <vt:lpstr>ABSOLWENTOM SZKÓŁ PODSTAWOWYCH OFERUJEMY:</vt:lpstr>
      <vt:lpstr>Slajd 7</vt:lpstr>
      <vt:lpstr>Slajd 8</vt:lpstr>
      <vt:lpstr>Slajd 9</vt:lpstr>
      <vt:lpstr>KOŁA PRZEDMIOTOWE</vt:lpstr>
      <vt:lpstr>KOŁO MATEMATYCZNE</vt:lpstr>
      <vt:lpstr>Slajd 12</vt:lpstr>
      <vt:lpstr>KOŁO BIOLOGICZNE</vt:lpstr>
      <vt:lpstr>Slajd 14</vt:lpstr>
      <vt:lpstr>KOŁA PRZEDMIOTOWE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Slajd 66</vt:lpstr>
      <vt:lpstr>Slajd 67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artur papaj</dc:creator>
  <cp:lastModifiedBy>renatak</cp:lastModifiedBy>
  <cp:revision>374</cp:revision>
  <dcterms:created xsi:type="dcterms:W3CDTF">2013-02-16T20:31:10Z</dcterms:created>
  <dcterms:modified xsi:type="dcterms:W3CDTF">2023-02-20T08:09:20Z</dcterms:modified>
</cp:coreProperties>
</file>