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23"/>
  </p:notesMasterIdLst>
  <p:sldIdLst>
    <p:sldId id="380" r:id="rId2"/>
    <p:sldId id="429" r:id="rId3"/>
    <p:sldId id="407" r:id="rId4"/>
    <p:sldId id="409" r:id="rId5"/>
    <p:sldId id="413" r:id="rId6"/>
    <p:sldId id="410" r:id="rId7"/>
    <p:sldId id="411" r:id="rId8"/>
    <p:sldId id="414" r:id="rId9"/>
    <p:sldId id="415" r:id="rId10"/>
    <p:sldId id="425" r:id="rId11"/>
    <p:sldId id="430" r:id="rId12"/>
    <p:sldId id="421" r:id="rId13"/>
    <p:sldId id="412" r:id="rId14"/>
    <p:sldId id="419" r:id="rId15"/>
    <p:sldId id="420" r:id="rId16"/>
    <p:sldId id="423" r:id="rId17"/>
    <p:sldId id="422" r:id="rId18"/>
    <p:sldId id="417" r:id="rId19"/>
    <p:sldId id="424" r:id="rId20"/>
    <p:sldId id="428" r:id="rId21"/>
    <p:sldId id="399" r:id="rId22"/>
  </p:sldIdLst>
  <p:sldSz cx="9144000" cy="6858000" type="screen4x3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28"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40E8C"/>
    <a:srgbClr val="000099"/>
    <a:srgbClr val="0000FF"/>
    <a:srgbClr val="800000"/>
    <a:srgbClr val="003366"/>
    <a:srgbClr val="003300"/>
    <a:srgbClr val="BF5757"/>
    <a:srgbClr val="8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9467" autoAdjust="0"/>
  </p:normalViewPr>
  <p:slideViewPr>
    <p:cSldViewPr>
      <p:cViewPr varScale="1">
        <p:scale>
          <a:sx n="70" d="100"/>
          <a:sy n="70" d="100"/>
        </p:scale>
        <p:origin x="-2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489" y="4722694"/>
            <a:ext cx="4958186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82CEC9-6CCF-46A9-95F2-D84105B9A0C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884630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434338-7FD0-4CC4-BB7F-3EAFF51DF084}" type="slidenum">
              <a:rPr lang="pl-PL" smtClean="0"/>
              <a:pPr/>
              <a:t>19</a:t>
            </a:fld>
            <a:endParaRPr lang="pl-PL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543214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A40D8-A29B-4491-9116-7B8E27D160A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53898107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DF15D-9333-4FD1-A569-9779D7C0DF4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752886399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F4384-C579-436C-BA10-C86FB4A5DB1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191829511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1E7CB-0E33-4421-A6AD-31015A78168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64645710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6EB52C-D9F1-4503-80A6-2C7AA085471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47410556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DB431-AE9C-4CB9-BCC3-769C4551EF4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61283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081DBA-63A4-40EE-A126-ABBBF15D512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651841462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4F640-E677-4503-BEA3-6823A90A91E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849511912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20ACE8-A01A-4F68-8A8F-5BE9DC2C5CE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525674436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5810F74-55BD-4F81-86B1-C105622421F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50820757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AE9C2-606E-4A96-B23B-85F3B519F92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63282779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F3DB431-AE9C-4CB9-BCC3-769C4551EF4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2518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 spd="med">
    <p:zoom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sosw.busko.pl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Obraz 1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620688"/>
            <a:ext cx="4284476" cy="285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27" name="Prostokąt 2"/>
          <p:cNvSpPr>
            <a:spLocks noChangeArrowheads="1"/>
          </p:cNvSpPr>
          <p:nvPr/>
        </p:nvSpPr>
        <p:spPr bwMode="auto">
          <a:xfrm>
            <a:off x="4859338" y="93663"/>
            <a:ext cx="3313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www.sosw.busko.p</a:t>
            </a:r>
            <a:r>
              <a:rPr lang="pl-PL" sz="2800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l</a:t>
            </a:r>
          </a:p>
        </p:txBody>
      </p:sp>
      <p:sp>
        <p:nvSpPr>
          <p:cNvPr id="26628" name="pole tekstowe 1"/>
          <p:cNvSpPr txBox="1">
            <a:spLocks noChangeArrowheads="1"/>
          </p:cNvSpPr>
          <p:nvPr/>
        </p:nvSpPr>
        <p:spPr bwMode="auto">
          <a:xfrm>
            <a:off x="1403648" y="3717032"/>
            <a:ext cx="61206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srgbClr val="800000"/>
                </a:solidFill>
                <a:latin typeface="Arial Black" pitchFamily="34" charset="0"/>
              </a:rPr>
              <a:t>OFERTA EDUKACYJNA 2023/24</a:t>
            </a:r>
          </a:p>
          <a:p>
            <a:pPr algn="ctr"/>
            <a:r>
              <a:rPr lang="pl-PL" sz="3200" b="1" dirty="0">
                <a:solidFill>
                  <a:srgbClr val="800000"/>
                </a:solidFill>
                <a:latin typeface="Arial Black" pitchFamily="34" charset="0"/>
              </a:rPr>
              <a:t>        www.sosw.busko.pl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971600" y="5373216"/>
            <a:ext cx="77048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400" b="1" dirty="0">
                <a:solidFill>
                  <a:srgbClr val="800000"/>
                </a:solidFill>
              </a:rPr>
              <a:t>Specjalny Ośrodek Szkolno-Wychowawczy dla Niepełnosprawnych Ruchowo,  28-100 Busko-Zdrój, </a:t>
            </a:r>
            <a:br>
              <a:rPr lang="pl-PL" sz="1400" b="1" dirty="0">
                <a:solidFill>
                  <a:srgbClr val="800000"/>
                </a:solidFill>
              </a:rPr>
            </a:br>
            <a:r>
              <a:rPr lang="pl-PL" sz="1400" b="1" dirty="0">
                <a:solidFill>
                  <a:srgbClr val="800000"/>
                </a:solidFill>
              </a:rPr>
              <a:t>ul. Rehabilitacyjna  1 </a:t>
            </a:r>
            <a:endParaRPr lang="pl-PL" sz="1400" b="1" dirty="0" smtClean="0">
              <a:solidFill>
                <a:srgbClr val="800000"/>
              </a:solidFill>
            </a:endParaRPr>
          </a:p>
          <a:p>
            <a:pPr algn="ctr">
              <a:defRPr/>
            </a:pPr>
            <a:r>
              <a:rPr lang="pt-BR" sz="1400" b="1" dirty="0" smtClean="0"/>
              <a:t>www.sosw.busko.pl</a:t>
            </a:r>
            <a:r>
              <a:rPr lang="pt-BR" sz="1400" b="1" dirty="0"/>
              <a:t>	 tel./fax  41/ 378-41-19  lub  41/ 378-45-74</a:t>
            </a:r>
            <a:r>
              <a:rPr lang="pl-PL" sz="1400" b="1" dirty="0"/>
              <a:t>	</a:t>
            </a:r>
            <a:br>
              <a:rPr lang="pl-PL" sz="1400" b="1" dirty="0"/>
            </a:br>
            <a:r>
              <a:rPr lang="pt-BR" sz="1400" b="1" dirty="0"/>
              <a:t>e-mail: sekretariat@buskososw.internetdsl.pl</a:t>
            </a:r>
            <a:endParaRPr lang="pl-PL" sz="1400" b="1" dirty="0"/>
          </a:p>
        </p:txBody>
      </p:sp>
    </p:spTree>
  </p:cSld>
  <p:clrMapOvr>
    <a:masterClrMapping/>
  </p:clrMapOvr>
  <p:transition spd="med" advTm="37389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7"/>
          <p:cNvSpPr>
            <a:spLocks noChangeArrowheads="1"/>
          </p:cNvSpPr>
          <p:nvPr/>
        </p:nvSpPr>
        <p:spPr bwMode="auto">
          <a:xfrm>
            <a:off x="5940152" y="6396037"/>
            <a:ext cx="2763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www.sosw.busko.p</a:t>
            </a:r>
            <a:r>
              <a:rPr lang="pt-BR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l</a:t>
            </a:r>
            <a:endParaRPr lang="pl-PL" dirty="0">
              <a:solidFill>
                <a:srgbClr val="003366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5003800" y="0"/>
            <a:ext cx="2952750" cy="5889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pl-PL" sz="2800" b="1" dirty="0">
                <a:solidFill>
                  <a:srgbClr val="800000"/>
                </a:solidFill>
                <a:latin typeface="Constantia" pitchFamily="18" charset="0"/>
              </a:rPr>
              <a:t>NASZE SZKOŁY: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03255718"/>
              </p:ext>
            </p:extLst>
          </p:nvPr>
        </p:nvGraphicFramePr>
        <p:xfrm>
          <a:off x="611560" y="1052736"/>
          <a:ext cx="7920880" cy="5119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125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52094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Technikum</a:t>
                      </a:r>
                      <a:endParaRPr lang="pl-PL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Kwalifikacje uzyskiwane w trakcie nauki:</a:t>
                      </a:r>
                      <a:endParaRPr lang="pl-PL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92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5"/>
                        </a:spcAft>
                      </a:pPr>
                      <a:r>
                        <a:rPr lang="pl-PL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Technik spawalnictwa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95"/>
                        </a:spcAft>
                      </a:pPr>
                      <a:r>
                        <a:rPr lang="pl-PL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l-PL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MEC.03. </a:t>
                      </a: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0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Montaż i obsługa maszyn i urządzeń</a:t>
                      </a:r>
                    </a:p>
                    <a:p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MEC.10.</a:t>
                      </a: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0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Organizacja i wykonywanie prac spawalniczych. </a:t>
                      </a: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endParaRPr lang="pl-PL" sz="20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302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5"/>
                        </a:spcAft>
                      </a:pPr>
                      <a:r>
                        <a:rPr lang="pl-PL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Technik teleinformatyk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95"/>
                        </a:spcAft>
                      </a:pPr>
                      <a:r>
                        <a:rPr lang="pl-PL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l-PL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INF.07. </a:t>
                      </a:r>
                    </a:p>
                    <a:p>
                      <a:r>
                        <a:rPr lang="pl-PL" sz="20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Montaż </a:t>
                      </a:r>
                      <a:r>
                        <a:rPr lang="pl-PL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konfiguracja lokalnych sieci komputerowych oraz administrowanie systemami operacyjnymi </a:t>
                      </a:r>
                      <a:endParaRPr lang="pl-PL" sz="20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INF.08. </a:t>
                      </a:r>
                    </a:p>
                    <a:p>
                      <a:r>
                        <a:rPr lang="pl-PL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Eksploatacja i konfiguracja oraz administrowanie sieciami rozległymi </a:t>
                      </a:r>
                      <a:endParaRPr lang="pl-PL" sz="20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41394825"/>
      </p:ext>
    </p:extLst>
  </p:cSld>
  <p:clrMapOvr>
    <a:masterClrMapping/>
  </p:clrMapOvr>
  <p:transition spd="med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7"/>
          <p:cNvSpPr>
            <a:spLocks noChangeArrowheads="1"/>
          </p:cNvSpPr>
          <p:nvPr/>
        </p:nvSpPr>
        <p:spPr bwMode="auto">
          <a:xfrm>
            <a:off x="5940152" y="6396037"/>
            <a:ext cx="2763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www.sosw.busko.p</a:t>
            </a:r>
            <a:r>
              <a:rPr lang="pt-BR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l</a:t>
            </a:r>
            <a:endParaRPr lang="pl-PL" dirty="0">
              <a:solidFill>
                <a:srgbClr val="003366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5003800" y="0"/>
            <a:ext cx="2952750" cy="5889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pl-PL" sz="2800" b="1" dirty="0">
                <a:solidFill>
                  <a:srgbClr val="800000"/>
                </a:solidFill>
                <a:latin typeface="Constantia" pitchFamily="18" charset="0"/>
              </a:rPr>
              <a:t>NASZE SZKOŁY: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59577310"/>
              </p:ext>
            </p:extLst>
          </p:nvPr>
        </p:nvGraphicFramePr>
        <p:xfrm>
          <a:off x="611560" y="1052737"/>
          <a:ext cx="7920880" cy="30356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845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0907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Technikum</a:t>
                      </a:r>
                      <a:endParaRPr lang="pl-PL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Kwalifikacje uzyskiwane w trakcie nauki:</a:t>
                      </a:r>
                      <a:endParaRPr lang="pl-PL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747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5"/>
                        </a:spcAft>
                      </a:pPr>
                      <a:r>
                        <a:rPr lang="pl-PL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Technik ekonomista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95"/>
                        </a:spcAft>
                      </a:pPr>
                      <a:r>
                        <a:rPr lang="pl-PL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l-PL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EKA.04. </a:t>
                      </a:r>
                    </a:p>
                    <a:p>
                      <a:r>
                        <a:rPr lang="pl-PL" sz="20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Prowadzenie dokumentacji w jednostce organizacyjnej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EKA.05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pl-PL" sz="20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Prowadzenie spraw kadrowo-płacowych i gospodarki finansowej jednostek organizacyjnych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89626512"/>
      </p:ext>
    </p:extLst>
  </p:cSld>
  <p:clrMapOvr>
    <a:masterClrMapping/>
  </p:clrMapOvr>
  <p:transition spd="med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1547664" y="764704"/>
            <a:ext cx="640871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/>
              <a:t>Szkoła Branżowa I stopnia</a:t>
            </a: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>
          <a:xfrm>
            <a:off x="539552" y="1700808"/>
            <a:ext cx="7992888" cy="4752528"/>
          </a:xfrm>
          <a:prstGeom prst="rect">
            <a:avLst/>
          </a:prstGeom>
        </p:spPr>
        <p:txBody>
          <a:bodyPr/>
          <a:lstStyle>
            <a:lvl1pPr marL="3429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2800" dirty="0">
                <a:solidFill>
                  <a:schemeClr val="tx1"/>
                </a:solidFill>
              </a:rPr>
              <a:t>3 lata</a:t>
            </a:r>
          </a:p>
          <a:p>
            <a:pPr>
              <a:lnSpc>
                <a:spcPct val="150000"/>
              </a:lnSpc>
            </a:pPr>
            <a:r>
              <a:rPr lang="pl-PL" sz="2800" dirty="0">
                <a:solidFill>
                  <a:schemeClr val="tx1"/>
                </a:solidFill>
              </a:rPr>
              <a:t>Wykształcenie branżowe</a:t>
            </a:r>
          </a:p>
          <a:p>
            <a:pPr>
              <a:lnSpc>
                <a:spcPct val="150000"/>
              </a:lnSpc>
            </a:pPr>
            <a:r>
              <a:rPr lang="pl-PL" sz="2800" dirty="0">
                <a:solidFill>
                  <a:schemeClr val="tx1"/>
                </a:solidFill>
              </a:rPr>
              <a:t>Kwalifikacje w zawodzie</a:t>
            </a:r>
          </a:p>
          <a:p>
            <a:r>
              <a:rPr lang="pl-PL" sz="2800" dirty="0">
                <a:solidFill>
                  <a:schemeClr val="tx1"/>
                </a:solidFill>
              </a:rPr>
              <a:t>Przygotowuje do egzaminu </a:t>
            </a:r>
            <a:r>
              <a:rPr lang="pl-PL" sz="2800" dirty="0" smtClean="0">
                <a:solidFill>
                  <a:schemeClr val="tx1"/>
                </a:solidFill>
              </a:rPr>
              <a:t>zawodowego</a:t>
            </a:r>
            <a:endParaRPr lang="pl-PL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800" dirty="0">
                <a:solidFill>
                  <a:schemeClr val="tx1"/>
                </a:solidFill>
              </a:rPr>
              <a:t>Umożliwia pójście do Szkoły Branżowej II Stopnia</a:t>
            </a:r>
          </a:p>
        </p:txBody>
      </p:sp>
      <p:sp>
        <p:nvSpPr>
          <p:cNvPr id="4" name="Prostokąt 7"/>
          <p:cNvSpPr>
            <a:spLocks noChangeArrowheads="1"/>
          </p:cNvSpPr>
          <p:nvPr/>
        </p:nvSpPr>
        <p:spPr bwMode="auto">
          <a:xfrm>
            <a:off x="5003800" y="111125"/>
            <a:ext cx="2763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www.sosw.busko.p</a:t>
            </a:r>
            <a:r>
              <a:rPr lang="pt-BR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l</a:t>
            </a:r>
            <a:endParaRPr lang="pl-PL" dirty="0">
              <a:solidFill>
                <a:srgbClr val="003366"/>
              </a:solidFill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4184407"/>
      </p:ext>
    </p:extLst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7"/>
          <p:cNvSpPr>
            <a:spLocks noChangeArrowheads="1"/>
          </p:cNvSpPr>
          <p:nvPr/>
        </p:nvSpPr>
        <p:spPr bwMode="auto">
          <a:xfrm>
            <a:off x="5892113" y="6453336"/>
            <a:ext cx="2763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www.sosw.busko.p</a:t>
            </a:r>
            <a:r>
              <a:rPr lang="pt-BR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l</a:t>
            </a:r>
            <a:endParaRPr lang="pl-PL" dirty="0">
              <a:solidFill>
                <a:srgbClr val="003366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1115616" y="908720"/>
            <a:ext cx="6552728" cy="864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rgbClr val="440E8C"/>
                </a:solidFill>
              </a:rPr>
              <a:t>Szkoła Branżowa I stopnia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539552" y="1988840"/>
            <a:ext cx="8136904" cy="2016224"/>
          </a:xfrm>
          <a:prstGeom prst="rect">
            <a:avLst/>
          </a:prstGeom>
        </p:spPr>
        <p:txBody>
          <a:bodyPr/>
          <a:lstStyle>
            <a:lvl1pPr marL="3429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b="1" dirty="0">
                <a:solidFill>
                  <a:schemeClr val="tx1"/>
                </a:solidFill>
              </a:rPr>
              <a:t>Podstawa programowa kształcenia ogólnego i w zawodach</a:t>
            </a:r>
          </a:p>
          <a:p>
            <a:r>
              <a:rPr lang="pl-PL" sz="2000" b="1" dirty="0">
                <a:solidFill>
                  <a:schemeClr val="tx1"/>
                </a:solidFill>
              </a:rPr>
              <a:t>Język obcy: </a:t>
            </a:r>
            <a:r>
              <a:rPr lang="pl-PL" sz="2000" dirty="0">
                <a:solidFill>
                  <a:schemeClr val="tx1"/>
                </a:solidFill>
              </a:rPr>
              <a:t>angielski </a:t>
            </a:r>
            <a:endParaRPr lang="pl-PL" sz="2000" b="1" dirty="0">
              <a:solidFill>
                <a:schemeClr val="tx1"/>
              </a:solidFill>
            </a:endParaRPr>
          </a:p>
          <a:p>
            <a:r>
              <a:rPr lang="pl-PL" sz="2000" b="1" dirty="0">
                <a:solidFill>
                  <a:schemeClr val="tx1"/>
                </a:solidFill>
              </a:rPr>
              <a:t>Zawody: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</a:p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351730" y="3172693"/>
            <a:ext cx="5112568" cy="240065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pl-PL" sz="2000" dirty="0" smtClean="0"/>
              <a:t>Krawiec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pl-PL" sz="2000" dirty="0" smtClean="0"/>
              <a:t>Elektromechanik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pl-PL" sz="2000" dirty="0" smtClean="0"/>
              <a:t>Elektryk</a:t>
            </a:r>
            <a:endParaRPr lang="pl-PL" sz="2000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pl-PL" sz="2000" dirty="0"/>
              <a:t>Ślusarz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pl-PL" sz="2000" dirty="0" smtClean="0"/>
              <a:t>Mechanik </a:t>
            </a:r>
            <a:r>
              <a:rPr lang="pl-PL" sz="2000" dirty="0"/>
              <a:t>monter maszyn i urządzeń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5003800" y="0"/>
            <a:ext cx="2952750" cy="5889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pl-PL" sz="2800" b="1" dirty="0">
                <a:solidFill>
                  <a:srgbClr val="800000"/>
                </a:solidFill>
                <a:latin typeface="Constantia" pitchFamily="18" charset="0"/>
              </a:rPr>
              <a:t>NASZE SZKOŁY:</a:t>
            </a:r>
          </a:p>
        </p:txBody>
      </p:sp>
    </p:spTree>
    <p:extLst>
      <p:ext uri="{BB962C8B-B14F-4D97-AF65-F5344CB8AC3E}">
        <p14:creationId xmlns="" xmlns:p14="http://schemas.microsoft.com/office/powerpoint/2010/main" val="415063602"/>
      </p:ext>
    </p:extLst>
  </p:cSld>
  <p:clrMapOvr>
    <a:masterClrMapping/>
  </p:clrMapOvr>
  <p:transition spd="med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5003800" y="0"/>
            <a:ext cx="2952750" cy="5889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pl-PL" sz="2800" b="1" dirty="0">
                <a:solidFill>
                  <a:srgbClr val="800000"/>
                </a:solidFill>
                <a:latin typeface="Constantia" pitchFamily="18" charset="0"/>
              </a:rPr>
              <a:t>NASZE SZKOŁY:</a:t>
            </a:r>
          </a:p>
        </p:txBody>
      </p:sp>
      <p:sp>
        <p:nvSpPr>
          <p:cNvPr id="4" name="Prostokąt 7"/>
          <p:cNvSpPr>
            <a:spLocks noChangeArrowheads="1"/>
          </p:cNvSpPr>
          <p:nvPr/>
        </p:nvSpPr>
        <p:spPr bwMode="auto">
          <a:xfrm>
            <a:off x="5940152" y="6423421"/>
            <a:ext cx="2763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www.sosw.busko.p</a:t>
            </a:r>
            <a:r>
              <a:rPr lang="pt-BR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l</a:t>
            </a:r>
            <a:endParaRPr lang="pl-PL" dirty="0">
              <a:solidFill>
                <a:srgbClr val="003366"/>
              </a:solidFill>
              <a:latin typeface="Comic Sans MS" pitchFamily="66" charset="0"/>
              <a:cs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77671001"/>
              </p:ext>
            </p:extLst>
          </p:nvPr>
        </p:nvGraphicFramePr>
        <p:xfrm>
          <a:off x="539552" y="836713"/>
          <a:ext cx="8064896" cy="56927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95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752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50548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Szkoła Branżowa </a:t>
                      </a:r>
                      <a:br>
                        <a:rPr lang="pl-PL" sz="2000" dirty="0">
                          <a:effectLst/>
                        </a:rPr>
                      </a:br>
                      <a:r>
                        <a:rPr lang="pl-PL" sz="2000" dirty="0">
                          <a:effectLst/>
                        </a:rPr>
                        <a:t>I Stopnia 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Kwalifikacje uzyskiwane w trakcie nauki: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53707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Krawiec 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</a:rPr>
                        <a:t>MOD.03. </a:t>
                      </a:r>
                      <a:r>
                        <a:rPr lang="pl-PL" sz="2000" dirty="0">
                          <a:effectLst/>
                        </a:rPr>
                        <a:t> </a:t>
                      </a: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  Projektowanie i wytwarzanie</a:t>
                      </a:r>
                      <a:br>
                        <a:rPr lang="pl-PL" sz="2000" dirty="0">
                          <a:effectLst/>
                        </a:rPr>
                      </a:br>
                      <a:r>
                        <a:rPr lang="pl-PL" sz="2000" dirty="0">
                          <a:effectLst/>
                        </a:rPr>
                        <a:t> wyrobów odzieżowych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12168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Elektromechanik 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</a:rPr>
                        <a:t>ELE.01.</a:t>
                      </a: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  Montaż i obsługa maszyn i urządzeń elektrycznych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76360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Elektryk </a:t>
                      </a:r>
                      <a:endParaRPr lang="pl-P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</a:rPr>
                        <a:t>ELE.02. </a:t>
                      </a: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  Montaż, uruchamianie i konserwacja instalacji, maszyn i urządzeń elektrycznych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Obraz 5" descr="http://galeria.sosw.tbu.pl/albums/2010/Projekt/Dzien%20zawodowy/dzien%20zawodowy76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43079"/>
            <a:ext cx="1800200" cy="113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http://galeria.sosw.tbu.pl/albums/2010/Projekt/Dzien%20zawodowy/dzien%20zawodowy118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0808"/>
            <a:ext cx="1944216" cy="1368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08782184"/>
      </p:ext>
    </p:extLst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5003800" y="0"/>
            <a:ext cx="2952750" cy="5889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pl-PL" sz="2800" b="1">
                <a:solidFill>
                  <a:srgbClr val="800000"/>
                </a:solidFill>
                <a:latin typeface="Constantia" pitchFamily="18" charset="0"/>
              </a:rPr>
              <a:t>NASZE SZKOŁY:</a:t>
            </a:r>
            <a:endParaRPr lang="pl-PL" sz="2800" b="1" dirty="0">
              <a:solidFill>
                <a:srgbClr val="800000"/>
              </a:solidFill>
              <a:latin typeface="Constantia" pitchFamily="18" charset="0"/>
            </a:endParaRPr>
          </a:p>
        </p:txBody>
      </p:sp>
      <p:sp>
        <p:nvSpPr>
          <p:cNvPr id="4" name="Prostokąt 7"/>
          <p:cNvSpPr>
            <a:spLocks noChangeArrowheads="1"/>
          </p:cNvSpPr>
          <p:nvPr/>
        </p:nvSpPr>
        <p:spPr bwMode="auto">
          <a:xfrm>
            <a:off x="5940152" y="6423421"/>
            <a:ext cx="2763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www.sosw.busko.p</a:t>
            </a:r>
            <a:r>
              <a:rPr lang="pt-BR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l</a:t>
            </a:r>
            <a:endParaRPr lang="pl-PL" dirty="0">
              <a:solidFill>
                <a:srgbClr val="003366"/>
              </a:solidFill>
              <a:latin typeface="Comic Sans MS" pitchFamily="66" charset="0"/>
              <a:cs typeface="Arial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03813707"/>
              </p:ext>
            </p:extLst>
          </p:nvPr>
        </p:nvGraphicFramePr>
        <p:xfrm>
          <a:off x="683568" y="908719"/>
          <a:ext cx="7848872" cy="55147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5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53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98416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Szkoła Branżowa </a:t>
                      </a:r>
                      <a:br>
                        <a:rPr lang="pl-PL" sz="2000" dirty="0">
                          <a:effectLst/>
                        </a:rPr>
                      </a:br>
                      <a:r>
                        <a:rPr lang="pl-PL" sz="2000" dirty="0">
                          <a:effectLst/>
                        </a:rPr>
                        <a:t>I Stopnia 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Kwalifikacje uzyskiwane w trakcie nauki: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53684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  Ślusarz 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</a:rPr>
                        <a:t>MEC.08. </a:t>
                      </a: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   Wykonywanie i naprawa elementów maszyn, urządzeń i narzędzi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62601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  Mechanik monter maszyn i urządzeń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</a:rPr>
                        <a:t>MEC.03. </a:t>
                      </a: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   Montaż i obsługa </a:t>
                      </a:r>
                      <a:br>
                        <a:rPr lang="pl-PL" sz="2000" dirty="0">
                          <a:effectLst/>
                        </a:rPr>
                      </a:br>
                      <a:r>
                        <a:rPr lang="pl-PL" sz="2000" dirty="0">
                          <a:effectLst/>
                        </a:rPr>
                        <a:t>maszyn i urządzeń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6" y="2132856"/>
            <a:ext cx="2521470" cy="1845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D:\AA_SZKOŁA\GÓRKA\ZDJĘCIA\WARSZTATY\800_warsztaty\warsztaty_001.jpg"/>
          <p:cNvPicPr>
            <a:picLocks noChangeAspect="1" noChangeArrowheads="1"/>
          </p:cNvPicPr>
          <p:nvPr/>
        </p:nvPicPr>
        <p:blipFill rotWithShape="1">
          <a:blip r:embed="rId3" cstate="print"/>
          <a:srcRect b="17606"/>
          <a:stretch/>
        </p:blipFill>
        <p:spPr bwMode="auto">
          <a:xfrm>
            <a:off x="6588225" y="4362322"/>
            <a:ext cx="1800200" cy="2091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097332110"/>
      </p:ext>
    </p:extLst>
  </p:cSld>
  <p:clrMapOvr>
    <a:masterClrMapping/>
  </p:clrMapOvr>
  <p:transition spd="med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7"/>
          <p:cNvSpPr>
            <a:spLocks noChangeArrowheads="1"/>
          </p:cNvSpPr>
          <p:nvPr/>
        </p:nvSpPr>
        <p:spPr bwMode="auto">
          <a:xfrm>
            <a:off x="5003800" y="111125"/>
            <a:ext cx="2763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www.sosw.busko.p</a:t>
            </a:r>
            <a:r>
              <a:rPr lang="pt-BR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l</a:t>
            </a:r>
            <a:endParaRPr lang="pl-PL" dirty="0">
              <a:solidFill>
                <a:srgbClr val="003366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1763688" y="1196752"/>
            <a:ext cx="525658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/>
              <a:t>Szkoła  Policealna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605512" y="2564904"/>
            <a:ext cx="7920880" cy="3240360"/>
          </a:xfrm>
          <a:prstGeom prst="rect">
            <a:avLst/>
          </a:prstGeom>
        </p:spPr>
        <p:txBody>
          <a:bodyPr/>
          <a:lstStyle>
            <a:lvl1pPr marL="3429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smtClean="0">
                <a:solidFill>
                  <a:schemeClr val="tx1"/>
                </a:solidFill>
              </a:rPr>
              <a:t>od 2 </a:t>
            </a:r>
            <a:r>
              <a:rPr lang="pl-PL" sz="2800" dirty="0">
                <a:solidFill>
                  <a:schemeClr val="tx1"/>
                </a:solidFill>
              </a:rPr>
              <a:t>do 5 semestrów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2800" dirty="0">
                <a:solidFill>
                  <a:schemeClr val="tx1"/>
                </a:solidFill>
              </a:rPr>
              <a:t>k</a:t>
            </a:r>
            <a:r>
              <a:rPr lang="pl-PL" sz="2800" dirty="0" smtClean="0">
                <a:solidFill>
                  <a:schemeClr val="tx1"/>
                </a:solidFill>
              </a:rPr>
              <a:t>walifikacje </a:t>
            </a:r>
            <a:r>
              <a:rPr lang="pl-PL" sz="2800" dirty="0">
                <a:solidFill>
                  <a:schemeClr val="tx1"/>
                </a:solidFill>
              </a:rPr>
              <a:t>w zawodzie, tytuł technika</a:t>
            </a:r>
          </a:p>
          <a:p>
            <a:r>
              <a:rPr lang="pl-PL" sz="2800" dirty="0">
                <a:solidFill>
                  <a:schemeClr val="tx1"/>
                </a:solidFill>
              </a:rPr>
              <a:t>p</a:t>
            </a:r>
            <a:r>
              <a:rPr lang="pl-PL" sz="2800" dirty="0" smtClean="0">
                <a:solidFill>
                  <a:schemeClr val="tx1"/>
                </a:solidFill>
              </a:rPr>
              <a:t>rzygotowuje </a:t>
            </a:r>
            <a:r>
              <a:rPr lang="pl-PL" sz="2800" dirty="0">
                <a:solidFill>
                  <a:schemeClr val="tx1"/>
                </a:solidFill>
              </a:rPr>
              <a:t>do egzaminów zawodowych</a:t>
            </a:r>
          </a:p>
        </p:txBody>
      </p:sp>
    </p:spTree>
    <p:extLst>
      <p:ext uri="{BB962C8B-B14F-4D97-AF65-F5344CB8AC3E}">
        <p14:creationId xmlns="" xmlns:p14="http://schemas.microsoft.com/office/powerpoint/2010/main" val="2108458194"/>
      </p:ext>
    </p:extLst>
  </p:cSld>
  <p:clrMapOvr>
    <a:masterClrMapping/>
  </p:clrMapOvr>
  <p:transition spd="med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7"/>
          <p:cNvSpPr>
            <a:spLocks noChangeArrowheads="1"/>
          </p:cNvSpPr>
          <p:nvPr/>
        </p:nvSpPr>
        <p:spPr bwMode="auto">
          <a:xfrm>
            <a:off x="5940152" y="6423421"/>
            <a:ext cx="2763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www.sosw.busko.p</a:t>
            </a:r>
            <a:r>
              <a:rPr lang="pt-BR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l</a:t>
            </a:r>
            <a:endParaRPr lang="pl-PL" dirty="0">
              <a:solidFill>
                <a:srgbClr val="003366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1979712" y="908720"/>
            <a:ext cx="5184576" cy="7920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rgbClr val="440E8C"/>
                </a:solidFill>
              </a:rPr>
              <a:t>Szkoła Policealna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539552" y="1844824"/>
            <a:ext cx="8136904" cy="1944216"/>
          </a:xfrm>
          <a:prstGeom prst="rect">
            <a:avLst/>
          </a:prstGeom>
        </p:spPr>
        <p:txBody>
          <a:bodyPr/>
          <a:lstStyle>
            <a:lvl1pPr marL="3429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>
                <a:solidFill>
                  <a:schemeClr val="tx1"/>
                </a:solidFill>
              </a:rPr>
              <a:t>Podstawa programowa dla szkoły policealnej </a:t>
            </a:r>
            <a:endParaRPr lang="pl-PL" strike="sngStrike" dirty="0">
              <a:solidFill>
                <a:schemeClr val="tx1"/>
              </a:solidFill>
            </a:endParaRPr>
          </a:p>
          <a:p>
            <a:pPr marL="69850" indent="0">
              <a:buNone/>
            </a:pPr>
            <a:endParaRPr lang="pl-PL" sz="1200" b="1" dirty="0">
              <a:solidFill>
                <a:schemeClr val="tx1"/>
              </a:solidFill>
            </a:endParaRPr>
          </a:p>
          <a:p>
            <a:r>
              <a:rPr lang="pl-PL" b="1" dirty="0">
                <a:solidFill>
                  <a:schemeClr val="tx1"/>
                </a:solidFill>
              </a:rPr>
              <a:t>Języki obce: </a:t>
            </a:r>
            <a:r>
              <a:rPr lang="pl-PL" dirty="0">
                <a:solidFill>
                  <a:schemeClr val="tx1"/>
                </a:solidFill>
              </a:rPr>
              <a:t>angielski </a:t>
            </a:r>
            <a:endParaRPr lang="pl-PL" sz="1200" b="1" dirty="0">
              <a:solidFill>
                <a:schemeClr val="tx1"/>
              </a:solidFill>
            </a:endParaRPr>
          </a:p>
          <a:p>
            <a:pPr marL="69850" indent="0">
              <a:buNone/>
            </a:pPr>
            <a:endParaRPr lang="pl-PL" sz="1100" b="1" dirty="0">
              <a:solidFill>
                <a:schemeClr val="tx1"/>
              </a:solidFill>
            </a:endParaRPr>
          </a:p>
          <a:p>
            <a:r>
              <a:rPr lang="pl-PL" b="1" dirty="0">
                <a:solidFill>
                  <a:schemeClr val="tx1"/>
                </a:solidFill>
              </a:rPr>
              <a:t>Zawody:</a:t>
            </a:r>
            <a:r>
              <a:rPr lang="pl-PL" dirty="0">
                <a:solidFill>
                  <a:schemeClr val="tx1"/>
                </a:solidFill>
              </a:rPr>
              <a:t> </a:t>
            </a:r>
          </a:p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935596" y="3717032"/>
            <a:ext cx="7272808" cy="168584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pl-PL" sz="2400" dirty="0"/>
              <a:t>technik administracji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pl-PL" sz="2400" dirty="0"/>
              <a:t>technik bhp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pl-PL" sz="2400" dirty="0"/>
              <a:t>asystent osoby niepełnosprawnej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5003800" y="0"/>
            <a:ext cx="2952750" cy="5889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pl-PL" sz="2800" b="1" dirty="0">
                <a:solidFill>
                  <a:srgbClr val="800000"/>
                </a:solidFill>
                <a:latin typeface="Constantia" pitchFamily="18" charset="0"/>
              </a:rPr>
              <a:t>NASZE SZKOŁY:</a:t>
            </a:r>
          </a:p>
        </p:txBody>
      </p:sp>
    </p:spTree>
    <p:extLst>
      <p:ext uri="{BB962C8B-B14F-4D97-AF65-F5344CB8AC3E}">
        <p14:creationId xmlns="" xmlns:p14="http://schemas.microsoft.com/office/powerpoint/2010/main" val="1289132269"/>
      </p:ext>
    </p:extLst>
  </p:cSld>
  <p:clrMapOvr>
    <a:masterClrMapping/>
  </p:clrMapOvr>
  <p:transition spd="med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5003800" y="0"/>
            <a:ext cx="2952750" cy="5889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pl-PL" sz="2800" b="1" dirty="0">
                <a:solidFill>
                  <a:srgbClr val="800000"/>
                </a:solidFill>
                <a:latin typeface="Constantia" pitchFamily="18" charset="0"/>
              </a:rPr>
              <a:t>NASZE SZKOŁY: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38512828"/>
              </p:ext>
            </p:extLst>
          </p:nvPr>
        </p:nvGraphicFramePr>
        <p:xfrm>
          <a:off x="251520" y="764704"/>
          <a:ext cx="8712968" cy="540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3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198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89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5"/>
                        </a:spcAft>
                      </a:pPr>
                      <a:r>
                        <a:rPr lang="pl-PL" sz="2000" dirty="0">
                          <a:effectLst/>
                        </a:rPr>
                        <a:t>Szkoła Policealna </a:t>
                      </a:r>
                      <a:endParaRPr lang="pl-PL" sz="12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Kwalifikacje uzyskiwane w trakcie nauki: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573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5"/>
                        </a:spcAft>
                      </a:pPr>
                      <a:r>
                        <a:rPr lang="pl-PL" sz="2000" dirty="0">
                          <a:effectLst/>
                        </a:rPr>
                        <a:t>Technik   administracji</a:t>
                      </a:r>
                      <a:endParaRPr lang="pl-PL" sz="12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</a:rPr>
                        <a:t>EKA.01. </a:t>
                      </a:r>
                      <a:r>
                        <a:rPr lang="pl-PL" sz="2000" dirty="0">
                          <a:effectLst/>
                        </a:rPr>
                        <a:t>Obsługa klienta w jednostkach administracji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939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5"/>
                        </a:spcAft>
                      </a:pPr>
                      <a:r>
                        <a:rPr lang="pl-PL" sz="2000" dirty="0">
                          <a:effectLst/>
                        </a:rPr>
                        <a:t>Technik  bezpieczeństwa</a:t>
                      </a:r>
                      <a:br>
                        <a:rPr lang="pl-PL" sz="2000" dirty="0">
                          <a:effectLst/>
                        </a:rPr>
                      </a:br>
                      <a:r>
                        <a:rPr lang="pl-PL" sz="2000" dirty="0">
                          <a:effectLst/>
                        </a:rPr>
                        <a:t> i higieny pracy </a:t>
                      </a:r>
                      <a:endParaRPr lang="pl-PL" sz="12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</a:rPr>
                        <a:t>BPO.01. </a:t>
                      </a: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Zarządzanie bezpieczeństwem </a:t>
                      </a: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w środowisku pracy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5"/>
                        </a:spcAft>
                      </a:pPr>
                      <a:r>
                        <a:rPr lang="pl-PL" sz="2000" dirty="0">
                          <a:effectLst/>
                        </a:rPr>
                        <a:t>Asystent  osoby niepełnosprawnej</a:t>
                      </a:r>
                      <a:endParaRPr lang="pl-PL" sz="12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</a:rPr>
                        <a:t>SPO.01. </a:t>
                      </a:r>
                      <a:r>
                        <a:rPr lang="pl-PL" sz="2000" dirty="0">
                          <a:effectLst/>
                        </a:rPr>
                        <a:t>Udzielanie pomocy i organizacja wsparcia osobie niepełnosprawnej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Obraz 4" descr="DSC_009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054" t="26551" r="38217" b="23573"/>
          <a:stretch/>
        </p:blipFill>
        <p:spPr bwMode="auto">
          <a:xfrm>
            <a:off x="7203169" y="4725144"/>
            <a:ext cx="1506761" cy="13015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363285053"/>
      </p:ext>
    </p:extLst>
  </p:cSld>
  <p:clrMapOvr>
    <a:masterClrMapping/>
  </p:clrMapOvr>
  <p:transition spd="med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/>
          <a:srcRect/>
          <a:stretch/>
        </p:blipFill>
        <p:spPr>
          <a:xfrm>
            <a:off x="1187624" y="2175013"/>
            <a:ext cx="6876099" cy="4350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Obraz 3" descr="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550" y="404813"/>
            <a:ext cx="12255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Prostokąt 3"/>
          <p:cNvSpPr>
            <a:spLocks noChangeArrowheads="1"/>
          </p:cNvSpPr>
          <p:nvPr/>
        </p:nvSpPr>
        <p:spPr bwMode="auto">
          <a:xfrm>
            <a:off x="590550" y="980728"/>
            <a:ext cx="80859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200" b="1" dirty="0">
                <a:solidFill>
                  <a:srgbClr val="800000"/>
                </a:solidFill>
                <a:latin typeface="Constantia" pitchFamily="18" charset="0"/>
                <a:ea typeface="Batang" pitchFamily="18" charset="-127"/>
              </a:rPr>
              <a:t>Ośrodek położony jest w pięknej okolicy, </a:t>
            </a:r>
          </a:p>
          <a:p>
            <a:pPr algn="ctr"/>
            <a:r>
              <a:rPr lang="pl-PL" sz="2200" b="1" dirty="0">
                <a:solidFill>
                  <a:srgbClr val="800000"/>
                </a:solidFill>
                <a:latin typeface="Constantia" pitchFamily="18" charset="0"/>
                <a:ea typeface="Batang" pitchFamily="18" charset="-127"/>
              </a:rPr>
              <a:t>w sąsiedztwie  znajduje się park zdrojowy. </a:t>
            </a:r>
          </a:p>
        </p:txBody>
      </p:sp>
      <p:sp>
        <p:nvSpPr>
          <p:cNvPr id="5125" name="pole tekstowe 6"/>
          <p:cNvSpPr txBox="1">
            <a:spLocks noChangeArrowheads="1"/>
          </p:cNvSpPr>
          <p:nvPr/>
        </p:nvSpPr>
        <p:spPr bwMode="auto">
          <a:xfrm>
            <a:off x="1042988" y="6475413"/>
            <a:ext cx="78009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000" dirty="0">
                <a:solidFill>
                  <a:srgbClr val="800000"/>
                </a:solidFill>
              </a:rPr>
              <a:t>Specjalny Ośrodek Szkolno-Wychowawczy dla Niepełnosprawnych Ruchowo,  28-100 Busko-Zdrój, ul. Rehabilitacyjna  1</a:t>
            </a:r>
            <a:r>
              <a:rPr lang="pl-PL" sz="1000" dirty="0">
                <a:solidFill>
                  <a:srgbClr val="003366"/>
                </a:solidFill>
              </a:rPr>
              <a:t> </a:t>
            </a:r>
            <a:r>
              <a:rPr lang="pt-BR" sz="1000" dirty="0"/>
              <a:t>www.sosw.busko.pl	 </a:t>
            </a:r>
            <a:r>
              <a:rPr lang="pt-BR" sz="1000" b="1" dirty="0"/>
              <a:t>tel./fax  41/ 378-41-19  lub  41/ 378-45-74</a:t>
            </a:r>
            <a:r>
              <a:rPr lang="pl-PL" sz="1000" b="1" dirty="0"/>
              <a:t>	</a:t>
            </a:r>
            <a:r>
              <a:rPr lang="pt-BR" sz="1000" b="1" dirty="0"/>
              <a:t>e-mail: sekretariat@buskososw.internetdsl.pl</a:t>
            </a:r>
            <a:endParaRPr lang="pl-PL" sz="1000" b="1" dirty="0"/>
          </a:p>
        </p:txBody>
      </p:sp>
      <p:sp>
        <p:nvSpPr>
          <p:cNvPr id="5126" name="Prostokąt 7"/>
          <p:cNvSpPr>
            <a:spLocks noChangeArrowheads="1"/>
          </p:cNvSpPr>
          <p:nvPr/>
        </p:nvSpPr>
        <p:spPr bwMode="auto">
          <a:xfrm>
            <a:off x="5003800" y="111125"/>
            <a:ext cx="2763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www.sosw.busko.p</a:t>
            </a:r>
            <a:r>
              <a:rPr lang="pt-BR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l</a:t>
            </a:r>
            <a:endParaRPr lang="pl-PL" dirty="0">
              <a:solidFill>
                <a:srgbClr val="003366"/>
              </a:solidFill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766349"/>
      </p:ext>
    </p:extLst>
  </p:cSld>
  <p:clrMapOvr>
    <a:masterClrMapping/>
  </p:clrMapOvr>
  <p:transition spd="med" advTm="15000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549D130-ABA2-48BB-BFC6-E9A03102A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50 lat doświadczenia i tradycji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="" xmlns:a16="http://schemas.microsoft.com/office/drawing/2014/main" id="{61135672-C8ED-4199-9792-1FAB08F7FD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27101"/>
            <a:ext cx="3703638" cy="2461049"/>
          </a:xfrm>
        </p:spPr>
      </p:pic>
      <p:pic>
        <p:nvPicPr>
          <p:cNvPr id="8" name="Symbol zastępczy zawartości 7">
            <a:extLst>
              <a:ext uri="{FF2B5EF4-FFF2-40B4-BE49-F238E27FC236}">
                <a16:creationId xmlns="" xmlns:a16="http://schemas.microsoft.com/office/drawing/2014/main" id="{95BB152C-6FD6-46E1-8945-170CE3D3F8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88" y="2564409"/>
            <a:ext cx="4372422" cy="2523741"/>
          </a:xfrm>
        </p:spPr>
      </p:pic>
      <p:pic>
        <p:nvPicPr>
          <p:cNvPr id="10" name="Obraz 9" descr="Zapraszamy na Jubileusz 50-lecia Akademii Pomorskiej | Akademia Pomorska w  Słupsku">
            <a:extLst>
              <a:ext uri="{FF2B5EF4-FFF2-40B4-BE49-F238E27FC236}">
                <a16:creationId xmlns="" xmlns:a16="http://schemas.microsoft.com/office/drawing/2014/main" id="{27DB5215-909E-42D5-BAFC-199882DE56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544" y="286604"/>
            <a:ext cx="749176" cy="749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54543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9253607-975E-4ECC-82AC-0DE2B2BA2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01687"/>
          </a:xfrm>
        </p:spPr>
        <p:txBody>
          <a:bodyPr/>
          <a:lstStyle/>
          <a:p>
            <a:r>
              <a:rPr lang="pl-PL" sz="3200" b="1" dirty="0"/>
              <a:t>WYMAGANE DOKUMENTY TO: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05F4DD2-2827-481B-9BB7-7519AE6E0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628801"/>
            <a:ext cx="7561460" cy="3240360"/>
          </a:xfrm>
        </p:spPr>
        <p:txBody>
          <a:bodyPr/>
          <a:lstStyle/>
          <a:p>
            <a:endParaRPr lang="pl-PL" b="1" dirty="0"/>
          </a:p>
          <a:p>
            <a:r>
              <a:rPr lang="pl-PL" b="1" dirty="0">
                <a:solidFill>
                  <a:schemeClr val="tx1"/>
                </a:solidFill>
              </a:rPr>
              <a:t>ORZECZENIE O POTRZEBIE KSZTAŁCENIA SPECJALNEGO</a:t>
            </a:r>
            <a:r>
              <a:rPr lang="pl-PL" dirty="0">
                <a:solidFill>
                  <a:schemeClr val="tx1"/>
                </a:solidFill>
              </a:rPr>
              <a:t> WYDANE PRZEZ PORADNIĘ PSYCHOLOGICZNO </a:t>
            </a:r>
            <a:r>
              <a:rPr lang="pl-PL" dirty="0" smtClean="0">
                <a:solidFill>
                  <a:schemeClr val="tx1"/>
                </a:solidFill>
              </a:rPr>
              <a:t>– PEDAGOGICZNĄ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b="1" dirty="0">
                <a:solidFill>
                  <a:schemeClr val="tx1"/>
                </a:solidFill>
              </a:rPr>
              <a:t>SKIEROWANIE</a:t>
            </a:r>
            <a:r>
              <a:rPr lang="pl-PL" dirty="0">
                <a:solidFill>
                  <a:schemeClr val="tx1"/>
                </a:solidFill>
              </a:rPr>
              <a:t> ZE STAROSTWA POWIATOWEGO </a:t>
            </a:r>
            <a:r>
              <a:rPr lang="pl-PL" dirty="0" smtClean="0">
                <a:solidFill>
                  <a:schemeClr val="tx1"/>
                </a:solidFill>
              </a:rPr>
              <a:t>W BUSKU -ZDROJU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KARTA ZGŁOSZENIA /SEKRETARIAT LUB STRONA WWW/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770DB7A5-B8A1-4D29-B2D7-E5A03EDE4D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4077072"/>
            <a:ext cx="3816424" cy="223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1140710"/>
      </p:ext>
    </p:extLst>
  </p:cSld>
  <p:clrMapOvr>
    <a:masterClrMapping/>
  </p:clrMapOvr>
  <p:transition spd="med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196752"/>
            <a:ext cx="8064896" cy="4104456"/>
          </a:xfrm>
        </p:spPr>
        <p:txBody>
          <a:bodyPr/>
          <a:lstStyle/>
          <a:p>
            <a:pPr algn="ctr">
              <a:buNone/>
              <a:defRPr/>
            </a:pPr>
            <a:r>
              <a:rPr lang="pl-PL" sz="4800" b="1" dirty="0">
                <a:solidFill>
                  <a:srgbClr val="0070C0"/>
                </a:solidFill>
              </a:rPr>
              <a:t>ZAPRASZAMY DO NAS!</a:t>
            </a:r>
          </a:p>
          <a:p>
            <a:pPr algn="ctr">
              <a:buNone/>
              <a:defRPr/>
            </a:pPr>
            <a:r>
              <a:rPr lang="pl-PL" sz="6000" b="1" dirty="0">
                <a:solidFill>
                  <a:srgbClr val="0070C0"/>
                </a:solidFill>
                <a:hlinkClick r:id="rId2"/>
              </a:rPr>
              <a:t>www.sosw.busko.pl</a:t>
            </a:r>
            <a:endParaRPr lang="pl-PL" sz="6000" b="1" dirty="0">
              <a:solidFill>
                <a:srgbClr val="0070C0"/>
              </a:solidFill>
            </a:endParaRPr>
          </a:p>
          <a:p>
            <a:pPr algn="ctr">
              <a:buNone/>
              <a:defRPr/>
            </a:pPr>
            <a:r>
              <a:rPr lang="pl-PL" sz="3200" b="1" dirty="0">
                <a:solidFill>
                  <a:srgbClr val="0070C0"/>
                </a:solidFill>
              </a:rPr>
              <a:t>Jesteśmy na FB, Instagramie, Tik Toku </a:t>
            </a:r>
            <a:r>
              <a:rPr lang="pl-PL" sz="3600" b="1" dirty="0">
                <a:solidFill>
                  <a:srgbClr val="0070C0"/>
                </a:solidFill>
              </a:rPr>
              <a:t>oraz</a:t>
            </a:r>
          </a:p>
          <a:p>
            <a:pPr algn="ctr">
              <a:buNone/>
              <a:defRPr/>
            </a:pPr>
            <a:r>
              <a:rPr lang="pl-PL" sz="3600" b="1" dirty="0">
                <a:solidFill>
                  <a:srgbClr val="0070C0"/>
                </a:solidFill>
              </a:rPr>
              <a:t>pod numerem 41 378 41 19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827088" y="6503988"/>
            <a:ext cx="780097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000" dirty="0">
                <a:solidFill>
                  <a:srgbClr val="800000"/>
                </a:solidFill>
              </a:rPr>
              <a:t>Specjalny Ośrodek Szkolno-Wychowawczy dla Niepełnosprawnych Ruchowo,  28-100 Busko-Zdrój, ul. Rehabilitacyjna  1 </a:t>
            </a:r>
            <a:r>
              <a:rPr lang="pt-BR" sz="1050" dirty="0"/>
              <a:t>www.sosw.busko.pl	 tel./fax  41/ 378-41-19  lub  41/ 378-45-74</a:t>
            </a:r>
            <a:r>
              <a:rPr lang="pl-PL" sz="1050" dirty="0"/>
              <a:t>	</a:t>
            </a:r>
            <a:r>
              <a:rPr lang="pt-BR" sz="1050" dirty="0"/>
              <a:t>e-mail: sekretariat@buskososw.internetdsl.pl</a:t>
            </a:r>
            <a:endParaRPr lang="pl-PL" sz="1050" dirty="0"/>
          </a:p>
        </p:txBody>
      </p:sp>
      <p:pic>
        <p:nvPicPr>
          <p:cNvPr id="14342" name="Obraz 5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66713"/>
            <a:ext cx="100806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7"/>
          <p:cNvSpPr>
            <a:spLocks noChangeArrowheads="1"/>
          </p:cNvSpPr>
          <p:nvPr/>
        </p:nvSpPr>
        <p:spPr bwMode="auto">
          <a:xfrm>
            <a:off x="5003800" y="111125"/>
            <a:ext cx="2763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www.sosw.busko.p</a:t>
            </a:r>
            <a:r>
              <a:rPr lang="pt-BR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l</a:t>
            </a:r>
            <a:endParaRPr lang="pl-PL" dirty="0">
              <a:solidFill>
                <a:srgbClr val="003366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2" name="Prostokąt zaokrąglony 1"/>
          <p:cNvSpPr/>
          <p:nvPr/>
        </p:nvSpPr>
        <p:spPr>
          <a:xfrm>
            <a:off x="395536" y="2564904"/>
            <a:ext cx="259228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/>
              <a:t>Liceum</a:t>
            </a:r>
            <a:r>
              <a:rPr lang="pl-PL" b="1" dirty="0"/>
              <a:t> </a:t>
            </a:r>
            <a:r>
              <a:rPr lang="pl-PL" sz="2000" b="1" dirty="0"/>
              <a:t>Ogólnokształcące</a:t>
            </a:r>
            <a:endParaRPr lang="pl-PL" b="1" dirty="0"/>
          </a:p>
        </p:txBody>
      </p:sp>
      <p:sp>
        <p:nvSpPr>
          <p:cNvPr id="5" name="Prostokąt zaokrąglony 4"/>
          <p:cNvSpPr/>
          <p:nvPr/>
        </p:nvSpPr>
        <p:spPr>
          <a:xfrm>
            <a:off x="3419872" y="2564904"/>
            <a:ext cx="222730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/>
              <a:t>Technikum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6372200" y="2564904"/>
            <a:ext cx="244827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/>
              <a:t>Szkoła Branżowa </a:t>
            </a:r>
            <a:br>
              <a:rPr lang="pl-PL" sz="2000" b="1" dirty="0"/>
            </a:br>
            <a:r>
              <a:rPr lang="pl-PL" sz="2000" b="1" dirty="0"/>
              <a:t>I Stopnia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3203848" y="715624"/>
            <a:ext cx="244827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Szkoła podstawowa </a:t>
            </a:r>
            <a:endParaRPr lang="pl-PL" sz="1400" b="1" dirty="0"/>
          </a:p>
        </p:txBody>
      </p:sp>
      <p:pic>
        <p:nvPicPr>
          <p:cNvPr id="8" name="Picture 2" descr="Znalezione obrazy dla zapytania graduation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911" y="692696"/>
            <a:ext cx="1609393" cy="16311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Łącznik prosty ze strzałką 11"/>
          <p:cNvCxnSpPr/>
          <p:nvPr/>
        </p:nvCxnSpPr>
        <p:spPr>
          <a:xfrm>
            <a:off x="4503428" y="1844824"/>
            <a:ext cx="0" cy="6868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5148064" y="1844824"/>
            <a:ext cx="2160240" cy="6868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ostokąt zaokrąglony 14"/>
          <p:cNvSpPr/>
          <p:nvPr/>
        </p:nvSpPr>
        <p:spPr>
          <a:xfrm>
            <a:off x="1043608" y="5733256"/>
            <a:ext cx="12241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accent3">
                    <a:lumMod val="75000"/>
                  </a:schemeClr>
                </a:solidFill>
              </a:rPr>
              <a:t>PRACA</a:t>
            </a:r>
          </a:p>
        </p:txBody>
      </p:sp>
      <p:sp>
        <p:nvSpPr>
          <p:cNvPr id="17" name="Prostokąt zaokrąglony 16"/>
          <p:cNvSpPr/>
          <p:nvPr/>
        </p:nvSpPr>
        <p:spPr>
          <a:xfrm>
            <a:off x="251520" y="4221088"/>
            <a:ext cx="12241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accent4">
                    <a:lumMod val="75000"/>
                  </a:schemeClr>
                </a:solidFill>
              </a:rPr>
              <a:t>STUDIA</a:t>
            </a:r>
          </a:p>
        </p:txBody>
      </p:sp>
      <p:sp>
        <p:nvSpPr>
          <p:cNvPr id="22" name="Prostokąt zaokrąglony 21"/>
          <p:cNvSpPr/>
          <p:nvPr/>
        </p:nvSpPr>
        <p:spPr>
          <a:xfrm>
            <a:off x="3347864" y="4244648"/>
            <a:ext cx="12241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accent4">
                    <a:lumMod val="75000"/>
                  </a:schemeClr>
                </a:solidFill>
              </a:rPr>
              <a:t>STUDIA</a:t>
            </a:r>
          </a:p>
        </p:txBody>
      </p:sp>
      <p:sp>
        <p:nvSpPr>
          <p:cNvPr id="23" name="Prostokąt zaokrąglony 22"/>
          <p:cNvSpPr/>
          <p:nvPr/>
        </p:nvSpPr>
        <p:spPr>
          <a:xfrm>
            <a:off x="4716016" y="4258312"/>
            <a:ext cx="12241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PRACA</a:t>
            </a:r>
          </a:p>
        </p:txBody>
      </p:sp>
      <p:sp>
        <p:nvSpPr>
          <p:cNvPr id="24" name="Prostokąt zaokrąglony 23"/>
          <p:cNvSpPr/>
          <p:nvPr/>
        </p:nvSpPr>
        <p:spPr>
          <a:xfrm>
            <a:off x="7000210" y="5733256"/>
            <a:ext cx="12241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accent3">
                    <a:lumMod val="75000"/>
                  </a:schemeClr>
                </a:solidFill>
              </a:rPr>
              <a:t>PRACA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5340337" y="5733256"/>
            <a:ext cx="12241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accent4">
                    <a:lumMod val="75000"/>
                  </a:schemeClr>
                </a:solidFill>
              </a:rPr>
              <a:t>STUDIA</a:t>
            </a:r>
          </a:p>
        </p:txBody>
      </p:sp>
      <p:sp>
        <p:nvSpPr>
          <p:cNvPr id="26" name="Prostokąt zaokrąglony 25"/>
          <p:cNvSpPr/>
          <p:nvPr/>
        </p:nvSpPr>
        <p:spPr>
          <a:xfrm>
            <a:off x="7668344" y="4241145"/>
            <a:ext cx="12241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PRACA</a:t>
            </a:r>
          </a:p>
        </p:txBody>
      </p:sp>
      <p:sp>
        <p:nvSpPr>
          <p:cNvPr id="27" name="Prostokąt zaokrąglony 26"/>
          <p:cNvSpPr/>
          <p:nvPr/>
        </p:nvSpPr>
        <p:spPr>
          <a:xfrm>
            <a:off x="6084168" y="4258312"/>
            <a:ext cx="1353031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accent4">
                    <a:lumMod val="75000"/>
                  </a:schemeClr>
                </a:solidFill>
              </a:rPr>
              <a:t>SZKOŁA BRANŻOWA II ST.</a:t>
            </a:r>
          </a:p>
        </p:txBody>
      </p:sp>
      <p:cxnSp>
        <p:nvCxnSpPr>
          <p:cNvPr id="28" name="Łącznik prosty ze strzałką 27"/>
          <p:cNvCxnSpPr>
            <a:stCxn id="2" idx="2"/>
            <a:endCxn id="17" idx="0"/>
          </p:cNvCxnSpPr>
          <p:nvPr/>
        </p:nvCxnSpPr>
        <p:spPr>
          <a:xfrm flipH="1">
            <a:off x="863588" y="3573016"/>
            <a:ext cx="82809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>
            <a:stCxn id="17" idx="2"/>
          </p:cNvCxnSpPr>
          <p:nvPr/>
        </p:nvCxnSpPr>
        <p:spPr>
          <a:xfrm>
            <a:off x="863588" y="5013176"/>
            <a:ext cx="75608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Łącznik prosty ze strzałką 1023"/>
          <p:cNvCxnSpPr>
            <a:endCxn id="22" idx="0"/>
          </p:cNvCxnSpPr>
          <p:nvPr/>
        </p:nvCxnSpPr>
        <p:spPr>
          <a:xfrm flipH="1">
            <a:off x="3959932" y="3573016"/>
            <a:ext cx="468052" cy="6716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Łącznik prosty ze strzałką 1026"/>
          <p:cNvCxnSpPr>
            <a:endCxn id="23" idx="0"/>
          </p:cNvCxnSpPr>
          <p:nvPr/>
        </p:nvCxnSpPr>
        <p:spPr>
          <a:xfrm>
            <a:off x="4427984" y="3573016"/>
            <a:ext cx="900100" cy="685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Łącznik prosty ze strzałką 1029"/>
          <p:cNvCxnSpPr>
            <a:stCxn id="6" idx="2"/>
            <a:endCxn id="27" idx="0"/>
          </p:cNvCxnSpPr>
          <p:nvPr/>
        </p:nvCxnSpPr>
        <p:spPr>
          <a:xfrm flipH="1">
            <a:off x="6760684" y="3573016"/>
            <a:ext cx="835652" cy="685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Łącznik prosty ze strzałką 1031"/>
          <p:cNvCxnSpPr>
            <a:stCxn id="6" idx="2"/>
          </p:cNvCxnSpPr>
          <p:nvPr/>
        </p:nvCxnSpPr>
        <p:spPr>
          <a:xfrm>
            <a:off x="7596336" y="3573016"/>
            <a:ext cx="68407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Łącznik prosty ze strzałką 1033"/>
          <p:cNvCxnSpPr>
            <a:stCxn id="27" idx="2"/>
            <a:endCxn id="25" idx="0"/>
          </p:cNvCxnSpPr>
          <p:nvPr/>
        </p:nvCxnSpPr>
        <p:spPr>
          <a:xfrm flipH="1">
            <a:off x="5952405" y="5050400"/>
            <a:ext cx="808279" cy="682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Łącznik prosty ze strzałką 1035"/>
          <p:cNvCxnSpPr>
            <a:stCxn id="27" idx="2"/>
            <a:endCxn id="24" idx="0"/>
          </p:cNvCxnSpPr>
          <p:nvPr/>
        </p:nvCxnSpPr>
        <p:spPr>
          <a:xfrm>
            <a:off x="6760684" y="5050400"/>
            <a:ext cx="851594" cy="682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rostokąt zaokrąglony 45"/>
          <p:cNvSpPr/>
          <p:nvPr/>
        </p:nvSpPr>
        <p:spPr>
          <a:xfrm>
            <a:off x="1691679" y="4258312"/>
            <a:ext cx="1504067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accent4">
                    <a:lumMod val="75000"/>
                  </a:schemeClr>
                </a:solidFill>
              </a:rPr>
              <a:t>SZKOŁA POLICEALNA</a:t>
            </a:r>
          </a:p>
        </p:txBody>
      </p:sp>
      <p:cxnSp>
        <p:nvCxnSpPr>
          <p:cNvPr id="1040" name="Łącznik prosty ze strzałką 1039"/>
          <p:cNvCxnSpPr>
            <a:stCxn id="2" idx="2"/>
            <a:endCxn id="46" idx="0"/>
          </p:cNvCxnSpPr>
          <p:nvPr/>
        </p:nvCxnSpPr>
        <p:spPr>
          <a:xfrm>
            <a:off x="1691680" y="3573016"/>
            <a:ext cx="752033" cy="685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Łącznik prosty ze strzałką 1041"/>
          <p:cNvCxnSpPr/>
          <p:nvPr/>
        </p:nvCxnSpPr>
        <p:spPr>
          <a:xfrm flipH="1">
            <a:off x="2627784" y="3573016"/>
            <a:ext cx="180020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3" name="Picture 6" descr="Podobny obr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73088"/>
            <a:ext cx="1936115" cy="18305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4" name="Łącznik prosty ze strzałką 63"/>
          <p:cNvCxnSpPr/>
          <p:nvPr/>
        </p:nvCxnSpPr>
        <p:spPr>
          <a:xfrm flipH="1">
            <a:off x="1979712" y="1844824"/>
            <a:ext cx="1656184" cy="6868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>
            <a:stCxn id="46" idx="2"/>
          </p:cNvCxnSpPr>
          <p:nvPr/>
        </p:nvCxnSpPr>
        <p:spPr>
          <a:xfrm flipH="1">
            <a:off x="1691680" y="5050400"/>
            <a:ext cx="752033" cy="682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rostokąt zaokrąglony 41"/>
          <p:cNvSpPr/>
          <p:nvPr/>
        </p:nvSpPr>
        <p:spPr>
          <a:xfrm>
            <a:off x="3347864" y="5733256"/>
            <a:ext cx="12241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accent3">
                    <a:lumMod val="75000"/>
                  </a:schemeClr>
                </a:solidFill>
              </a:rPr>
              <a:t>PRACA</a:t>
            </a:r>
          </a:p>
        </p:txBody>
      </p:sp>
      <p:cxnSp>
        <p:nvCxnSpPr>
          <p:cNvPr id="31" name="Łącznik prosty ze strzałką 30"/>
          <p:cNvCxnSpPr>
            <a:stCxn id="22" idx="2"/>
            <a:endCxn id="42" idx="0"/>
          </p:cNvCxnSpPr>
          <p:nvPr/>
        </p:nvCxnSpPr>
        <p:spPr>
          <a:xfrm>
            <a:off x="3959932" y="5036736"/>
            <a:ext cx="0" cy="696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>
            <a:stCxn id="25" idx="3"/>
            <a:endCxn id="24" idx="1"/>
          </p:cNvCxnSpPr>
          <p:nvPr/>
        </p:nvCxnSpPr>
        <p:spPr>
          <a:xfrm>
            <a:off x="6564473" y="6129300"/>
            <a:ext cx="4357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27932822"/>
      </p:ext>
    </p:extLst>
  </p:cSld>
  <p:clrMapOvr>
    <a:masterClrMapping/>
  </p:clrMapOvr>
  <p:transition spd="med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7"/>
          <p:cNvSpPr>
            <a:spLocks noChangeArrowheads="1"/>
          </p:cNvSpPr>
          <p:nvPr/>
        </p:nvSpPr>
        <p:spPr bwMode="auto">
          <a:xfrm>
            <a:off x="5003800" y="111125"/>
            <a:ext cx="2763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www.sosw.busko.p</a:t>
            </a:r>
            <a:r>
              <a:rPr lang="pt-BR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l</a:t>
            </a:r>
            <a:endParaRPr lang="pl-PL" dirty="0">
              <a:solidFill>
                <a:srgbClr val="003366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2051720" y="1052736"/>
            <a:ext cx="504056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/>
              <a:t>Liceum Ogólnokształcące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827274" y="2522041"/>
            <a:ext cx="7633158" cy="3724399"/>
          </a:xfrm>
          <a:prstGeom prst="rect">
            <a:avLst/>
          </a:prstGeom>
        </p:spPr>
        <p:txBody>
          <a:bodyPr/>
          <a:lstStyle>
            <a:lvl1pPr marL="3429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2800" dirty="0"/>
              <a:t>4 lata</a:t>
            </a:r>
          </a:p>
          <a:p>
            <a:pPr>
              <a:lnSpc>
                <a:spcPct val="150000"/>
              </a:lnSpc>
            </a:pPr>
            <a:r>
              <a:rPr lang="pl-PL" sz="2800" dirty="0"/>
              <a:t>Wykształcenie średnie</a:t>
            </a:r>
          </a:p>
          <a:p>
            <a:pPr>
              <a:lnSpc>
                <a:spcPct val="150000"/>
              </a:lnSpc>
            </a:pPr>
            <a:r>
              <a:rPr lang="pl-PL" sz="2800" dirty="0"/>
              <a:t>Przygotowuje do matury</a:t>
            </a:r>
          </a:p>
          <a:p>
            <a:pPr>
              <a:lnSpc>
                <a:spcPct val="150000"/>
              </a:lnSpc>
            </a:pPr>
            <a:r>
              <a:rPr lang="pl-PL" sz="2800" dirty="0"/>
              <a:t>Umożliwia pójście do szkoły policealnej</a:t>
            </a:r>
          </a:p>
          <a:p>
            <a:pPr>
              <a:lnSpc>
                <a:spcPct val="150000"/>
              </a:lnSpc>
            </a:pPr>
            <a:r>
              <a:rPr lang="pl-PL" sz="2800" dirty="0"/>
              <a:t>Umożliwia pójście na studia</a:t>
            </a:r>
          </a:p>
          <a:p>
            <a:pPr>
              <a:lnSpc>
                <a:spcPct val="150000"/>
              </a:lnSpc>
            </a:pPr>
            <a:endParaRPr lang="pl-PL" sz="2800" dirty="0"/>
          </a:p>
        </p:txBody>
      </p:sp>
    </p:spTree>
    <p:extLst>
      <p:ext uri="{BB962C8B-B14F-4D97-AF65-F5344CB8AC3E}">
        <p14:creationId xmlns="" xmlns:p14="http://schemas.microsoft.com/office/powerpoint/2010/main" val="114050992"/>
      </p:ext>
    </p:extLst>
  </p:cSld>
  <p:clrMapOvr>
    <a:masterClrMapping/>
  </p:clrMapOvr>
  <p:transition spd="med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971600" y="980728"/>
            <a:ext cx="7344816" cy="9361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rgbClr val="440E8C"/>
                </a:solidFill>
              </a:rPr>
              <a:t>V Liceum Ogólnokształcące</a:t>
            </a:r>
          </a:p>
        </p:txBody>
      </p:sp>
      <p:sp>
        <p:nvSpPr>
          <p:cNvPr id="3" name="Prostokąt 7"/>
          <p:cNvSpPr>
            <a:spLocks noChangeArrowheads="1"/>
          </p:cNvSpPr>
          <p:nvPr/>
        </p:nvSpPr>
        <p:spPr bwMode="auto">
          <a:xfrm>
            <a:off x="5885530" y="6388409"/>
            <a:ext cx="2763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www.sosw.busko.p</a:t>
            </a:r>
            <a:r>
              <a:rPr lang="pt-BR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l</a:t>
            </a:r>
            <a:endParaRPr lang="pl-PL" dirty="0">
              <a:solidFill>
                <a:srgbClr val="003366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539552" y="2204864"/>
            <a:ext cx="8136904" cy="4320480"/>
          </a:xfrm>
          <a:prstGeom prst="rect">
            <a:avLst/>
          </a:prstGeom>
        </p:spPr>
        <p:txBody>
          <a:bodyPr/>
          <a:lstStyle>
            <a:lvl1pPr marL="3429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b="1" dirty="0"/>
              <a:t>Podstawa programowa kształcenia ogólnego</a:t>
            </a:r>
            <a:endParaRPr lang="pl-PL" sz="2800" strike="sngStrike" dirty="0"/>
          </a:p>
          <a:p>
            <a:endParaRPr lang="pl-PL" sz="2000" b="1" dirty="0"/>
          </a:p>
          <a:p>
            <a:r>
              <a:rPr lang="pl-PL" sz="2800" b="1" dirty="0"/>
              <a:t>Języki obce: </a:t>
            </a:r>
            <a:r>
              <a:rPr lang="pl-PL" sz="2800" dirty="0"/>
              <a:t>angielski i niemiecki</a:t>
            </a:r>
          </a:p>
          <a:p>
            <a:endParaRPr lang="pl-PL" sz="2000" b="1" dirty="0"/>
          </a:p>
          <a:p>
            <a:r>
              <a:rPr lang="pl-PL" sz="2800" b="1" dirty="0"/>
              <a:t>Przedmioty rozszerzone: </a:t>
            </a:r>
            <a:r>
              <a:rPr lang="pl-PL" sz="2800" dirty="0"/>
              <a:t>język polski, język angielski, geografia</a:t>
            </a:r>
          </a:p>
          <a:p>
            <a:pPr marL="69850" indent="0">
              <a:buNone/>
            </a:pPr>
            <a:endParaRPr lang="pl-PL" sz="2800" dirty="0"/>
          </a:p>
          <a:p>
            <a:endParaRPr lang="pl-PL" sz="2800" dirty="0"/>
          </a:p>
          <a:p>
            <a:endParaRPr lang="pl-PL" sz="2800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5003800" y="0"/>
            <a:ext cx="2952750" cy="5889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pl-PL" sz="2800" b="1">
                <a:solidFill>
                  <a:srgbClr val="800000"/>
                </a:solidFill>
                <a:latin typeface="Constantia" pitchFamily="18" charset="0"/>
              </a:rPr>
              <a:t>NASZE SZKOŁY:</a:t>
            </a:r>
            <a:endParaRPr lang="pl-PL" sz="2800" b="1" dirty="0">
              <a:solidFill>
                <a:srgbClr val="80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4867003"/>
      </p:ext>
    </p:extLst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7"/>
          <p:cNvSpPr>
            <a:spLocks noChangeArrowheads="1"/>
          </p:cNvSpPr>
          <p:nvPr/>
        </p:nvSpPr>
        <p:spPr bwMode="auto">
          <a:xfrm>
            <a:off x="5003800" y="111125"/>
            <a:ext cx="2763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www.sosw.busko.p</a:t>
            </a:r>
            <a:r>
              <a:rPr lang="pt-BR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l</a:t>
            </a:r>
            <a:endParaRPr lang="pl-PL" dirty="0">
              <a:solidFill>
                <a:srgbClr val="003366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2555776" y="764704"/>
            <a:ext cx="410445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/>
              <a:t>Technikum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611560" y="1556792"/>
            <a:ext cx="7920880" cy="4896544"/>
          </a:xfrm>
          <a:prstGeom prst="rect">
            <a:avLst/>
          </a:prstGeom>
        </p:spPr>
        <p:txBody>
          <a:bodyPr/>
          <a:lstStyle>
            <a:lvl1pPr marL="3429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2800" dirty="0"/>
              <a:t>5 lat</a:t>
            </a:r>
          </a:p>
          <a:p>
            <a:pPr>
              <a:lnSpc>
                <a:spcPct val="150000"/>
              </a:lnSpc>
            </a:pPr>
            <a:r>
              <a:rPr lang="pl-PL" sz="2800" dirty="0"/>
              <a:t>Wykształcenie średnie</a:t>
            </a:r>
          </a:p>
          <a:p>
            <a:pPr>
              <a:lnSpc>
                <a:spcPct val="150000"/>
              </a:lnSpc>
            </a:pPr>
            <a:r>
              <a:rPr lang="pl-PL" sz="2800" dirty="0"/>
              <a:t>Kwalifikacje w zawodzie, tytuł technika</a:t>
            </a:r>
          </a:p>
          <a:p>
            <a:r>
              <a:rPr lang="pl-PL" sz="2800" dirty="0"/>
              <a:t>Przygotowuje do matury i do egzaminów zawodowych</a:t>
            </a:r>
          </a:p>
          <a:p>
            <a:pPr>
              <a:lnSpc>
                <a:spcPct val="150000"/>
              </a:lnSpc>
            </a:pPr>
            <a:r>
              <a:rPr lang="pl-PL" sz="2800" dirty="0"/>
              <a:t>Umożliwia pójście do szkoły policealnej</a:t>
            </a:r>
          </a:p>
          <a:p>
            <a:pPr>
              <a:lnSpc>
                <a:spcPct val="150000"/>
              </a:lnSpc>
            </a:pPr>
            <a:r>
              <a:rPr lang="pl-PL" sz="2800" dirty="0"/>
              <a:t>Umożliwia pójcie na studia</a:t>
            </a:r>
          </a:p>
          <a:p>
            <a:pPr>
              <a:lnSpc>
                <a:spcPct val="150000"/>
              </a:lnSpc>
            </a:pPr>
            <a:endParaRPr lang="pl-PL" sz="2800" dirty="0"/>
          </a:p>
        </p:txBody>
      </p:sp>
    </p:spTree>
    <p:extLst>
      <p:ext uri="{BB962C8B-B14F-4D97-AF65-F5344CB8AC3E}">
        <p14:creationId xmlns="" xmlns:p14="http://schemas.microsoft.com/office/powerpoint/2010/main" val="1012118465"/>
      </p:ext>
    </p:extLst>
  </p:cSld>
  <p:clrMapOvr>
    <a:masterClrMapping/>
  </p:clrMapOvr>
  <p:transition spd="med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7"/>
          <p:cNvSpPr>
            <a:spLocks noChangeArrowheads="1"/>
          </p:cNvSpPr>
          <p:nvPr/>
        </p:nvSpPr>
        <p:spPr bwMode="auto">
          <a:xfrm>
            <a:off x="5940152" y="6423421"/>
            <a:ext cx="2763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www.sosw.busko.p</a:t>
            </a:r>
            <a:r>
              <a:rPr lang="pt-BR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l</a:t>
            </a:r>
            <a:endParaRPr lang="pl-PL" dirty="0">
              <a:solidFill>
                <a:srgbClr val="003366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1979712" y="590773"/>
            <a:ext cx="5184576" cy="7920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rgbClr val="440E8C"/>
                </a:solidFill>
              </a:rPr>
              <a:t>Technikum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567086" y="1579955"/>
            <a:ext cx="8136904" cy="2510561"/>
          </a:xfrm>
          <a:prstGeom prst="rect">
            <a:avLst/>
          </a:prstGeom>
        </p:spPr>
        <p:txBody>
          <a:bodyPr/>
          <a:lstStyle>
            <a:lvl1pPr marL="3429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dirty="0"/>
              <a:t>Podstawa programowa kształcenia ogólnego i zawodowego</a:t>
            </a:r>
            <a:endParaRPr lang="pl-PL" sz="1800" strike="sngStrike" dirty="0"/>
          </a:p>
          <a:p>
            <a:pPr marL="69850" indent="0">
              <a:buNone/>
            </a:pPr>
            <a:endParaRPr lang="pl-PL" sz="1800" b="1" dirty="0"/>
          </a:p>
          <a:p>
            <a:r>
              <a:rPr lang="pl-PL" sz="1800" b="1" dirty="0"/>
              <a:t>Języki obce: </a:t>
            </a:r>
            <a:r>
              <a:rPr lang="pl-PL" sz="1800" dirty="0"/>
              <a:t>angielski i niemiecki</a:t>
            </a:r>
          </a:p>
          <a:p>
            <a:pPr marL="69850" indent="0">
              <a:buNone/>
            </a:pPr>
            <a:endParaRPr lang="pl-PL" sz="1800" b="1" dirty="0"/>
          </a:p>
          <a:p>
            <a:pPr>
              <a:spcBef>
                <a:spcPts val="0"/>
              </a:spcBef>
            </a:pPr>
            <a:r>
              <a:rPr lang="pl-PL" sz="1800" b="1" dirty="0"/>
              <a:t>Przedmioty rozszerzone: </a:t>
            </a:r>
            <a:r>
              <a:rPr lang="pl-PL" sz="1800" dirty="0"/>
              <a:t>matematyka, informatyka lub fizyka</a:t>
            </a:r>
          </a:p>
          <a:p>
            <a:pPr marL="69850" indent="0">
              <a:spcBef>
                <a:spcPts val="0"/>
              </a:spcBef>
              <a:buNone/>
            </a:pPr>
            <a:endParaRPr lang="pl-PL" sz="1100" b="1" dirty="0"/>
          </a:p>
          <a:p>
            <a:pPr>
              <a:spcBef>
                <a:spcPts val="0"/>
              </a:spcBef>
            </a:pPr>
            <a:r>
              <a:rPr lang="pl-PL" b="1" dirty="0"/>
              <a:t>Zawody:</a:t>
            </a:r>
            <a:r>
              <a:rPr lang="pl-PL" dirty="0"/>
              <a:t> </a:t>
            </a:r>
          </a:p>
          <a:p>
            <a:pPr marL="69850" indent="0">
              <a:buNone/>
            </a:pP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899591" y="3763824"/>
            <a:ext cx="7788699" cy="286232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pl-PL" sz="2000" dirty="0" smtClean="0">
                <a:solidFill>
                  <a:schemeClr val="tx2"/>
                </a:solidFill>
              </a:rPr>
              <a:t>technik informatyk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pl-PL" sz="2000" dirty="0" smtClean="0">
                <a:solidFill>
                  <a:schemeClr val="tx2"/>
                </a:solidFill>
              </a:rPr>
              <a:t>technik elektryk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pl-PL" sz="2000" dirty="0" smtClean="0">
                <a:solidFill>
                  <a:schemeClr val="tx2"/>
                </a:solidFill>
              </a:rPr>
              <a:t>technik mechanik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pl-PL" sz="2000" dirty="0" smtClean="0">
                <a:solidFill>
                  <a:schemeClr val="tx2"/>
                </a:solidFill>
              </a:rPr>
              <a:t>technik spedytor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endParaRPr lang="pl-PL" sz="2000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endParaRPr lang="pl-PL" sz="2000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pl-PL" sz="2000" dirty="0" smtClean="0">
                <a:solidFill>
                  <a:schemeClr val="tx2"/>
                </a:solidFill>
              </a:rPr>
              <a:t>technik </a:t>
            </a:r>
            <a:r>
              <a:rPr lang="pl-PL" sz="2000" dirty="0">
                <a:solidFill>
                  <a:schemeClr val="tx2"/>
                </a:solidFill>
              </a:rPr>
              <a:t>przemysłu </a:t>
            </a:r>
            <a:r>
              <a:rPr lang="pl-PL" sz="2000" dirty="0" smtClean="0">
                <a:solidFill>
                  <a:schemeClr val="tx2"/>
                </a:solidFill>
              </a:rPr>
              <a:t>mody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pl-PL" sz="2000" dirty="0" smtClean="0">
                <a:solidFill>
                  <a:schemeClr val="tx2"/>
                </a:solidFill>
              </a:rPr>
              <a:t>technik spawalnictwa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pl-PL" sz="2000" dirty="0" smtClean="0">
                <a:solidFill>
                  <a:schemeClr val="tx2"/>
                </a:solidFill>
              </a:rPr>
              <a:t>technik </a:t>
            </a:r>
            <a:r>
              <a:rPr lang="pl-PL" sz="2000" dirty="0">
                <a:solidFill>
                  <a:schemeClr val="tx2"/>
                </a:solidFill>
              </a:rPr>
              <a:t>teleinformatyk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pl-PL" sz="2000" dirty="0" smtClean="0">
                <a:solidFill>
                  <a:schemeClr val="tx2"/>
                </a:solidFill>
              </a:rPr>
              <a:t>technik ekonomista</a:t>
            </a:r>
            <a:endParaRPr lang="pl-PL" sz="2000" dirty="0">
              <a:solidFill>
                <a:schemeClr val="tx2"/>
              </a:solidFill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5003800" y="0"/>
            <a:ext cx="2952750" cy="5889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pl-PL" sz="2800" b="1" dirty="0">
                <a:solidFill>
                  <a:srgbClr val="800000"/>
                </a:solidFill>
                <a:latin typeface="Constantia" pitchFamily="18" charset="0"/>
              </a:rPr>
              <a:t>NASZE SZKOŁY:</a:t>
            </a:r>
          </a:p>
        </p:txBody>
      </p:sp>
    </p:spTree>
    <p:extLst>
      <p:ext uri="{BB962C8B-B14F-4D97-AF65-F5344CB8AC3E}">
        <p14:creationId xmlns="" xmlns:p14="http://schemas.microsoft.com/office/powerpoint/2010/main" val="3857840517"/>
      </p:ext>
    </p:extLst>
  </p:cSld>
  <p:clrMapOvr>
    <a:masterClrMapping/>
  </p:clrMapOvr>
  <p:transition spd="med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08206064"/>
              </p:ext>
            </p:extLst>
          </p:nvPr>
        </p:nvGraphicFramePr>
        <p:xfrm>
          <a:off x="683568" y="980729"/>
          <a:ext cx="7776864" cy="51401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17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450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81676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Technikum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Kwalifikacje uzyskiwane w trakcie nauki: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858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5"/>
                        </a:spcAft>
                      </a:pPr>
                      <a:r>
                        <a:rPr lang="pl-PL" sz="1800" dirty="0">
                          <a:effectLst/>
                        </a:rPr>
                        <a:t>Technik informatyk</a:t>
                      </a:r>
                      <a:endParaRPr lang="pl-PL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INF.02. </a:t>
                      </a:r>
                    </a:p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Administracja i eksploatacja</a:t>
                      </a:r>
                      <a:r>
                        <a:rPr lang="pl-PL" sz="20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systemów komputerowych, urządzeń peryferyjnych i lokalnych sieci komputerowych</a:t>
                      </a:r>
                      <a:endParaRPr lang="pl-PL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80340" indent="-180340" algn="l"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INF.03. </a:t>
                      </a:r>
                    </a:p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Tworzenie i administrowanie stronami i aplikacjami internetowymi oraz bazami danych</a:t>
                      </a:r>
                      <a:endParaRPr lang="pl-PL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45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5"/>
                        </a:spcAft>
                      </a:pPr>
                      <a:r>
                        <a:rPr lang="pl-PL" sz="2000" dirty="0">
                          <a:effectLst/>
                          <a:latin typeface="Calibri"/>
                          <a:ea typeface="Times New Roman"/>
                        </a:rPr>
                        <a:t>Technik elektryk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95"/>
                        </a:spcAft>
                      </a:pPr>
                      <a:r>
                        <a:rPr lang="pl-PL" sz="2000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ELE.02. </a:t>
                      </a: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Montaż, uruchamianie i konserwacja instalacji, maszyn i urządzeń elektrycznych.</a:t>
                      </a: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1590" indent="-180340"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ELE.05. </a:t>
                      </a:r>
                    </a:p>
                    <a:p>
                      <a:pPr marL="21590" indent="-180340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Eksploatacja maszyn, urządzeń i instalacji</a:t>
                      </a:r>
                      <a:r>
                        <a:rPr lang="pl-PL" sz="200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br>
                        <a:rPr lang="pl-PL" sz="200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pl-PL" sz="200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  <a:r>
                        <a:rPr lang="pl-PL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elektrycznych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Prostokąt 7"/>
          <p:cNvSpPr>
            <a:spLocks noChangeArrowheads="1"/>
          </p:cNvSpPr>
          <p:nvPr/>
        </p:nvSpPr>
        <p:spPr bwMode="auto">
          <a:xfrm>
            <a:off x="5940152" y="6396037"/>
            <a:ext cx="2763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www.sosw.busko.p</a:t>
            </a:r>
            <a:r>
              <a:rPr lang="pt-BR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l</a:t>
            </a:r>
            <a:endParaRPr lang="pl-PL" dirty="0">
              <a:solidFill>
                <a:srgbClr val="003366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6" name="Symbol zastępczy zawartości 6" descr="P11408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456892"/>
            <a:ext cx="1776197" cy="1332148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5003800" y="0"/>
            <a:ext cx="2952750" cy="5889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pl-PL" sz="2800" b="1" dirty="0">
                <a:solidFill>
                  <a:srgbClr val="800000"/>
                </a:solidFill>
                <a:latin typeface="Constantia" pitchFamily="18" charset="0"/>
              </a:rPr>
              <a:t>NASZE SZKOŁY:</a:t>
            </a:r>
          </a:p>
        </p:txBody>
      </p:sp>
    </p:spTree>
    <p:extLst>
      <p:ext uri="{BB962C8B-B14F-4D97-AF65-F5344CB8AC3E}">
        <p14:creationId xmlns="" xmlns:p14="http://schemas.microsoft.com/office/powerpoint/2010/main" val="3889262548"/>
      </p:ext>
    </p:extLst>
  </p:cSld>
  <p:clrMapOvr>
    <a:masterClrMapping/>
  </p:clrMapOvr>
  <p:transition spd="med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7"/>
          <p:cNvSpPr>
            <a:spLocks noChangeArrowheads="1"/>
          </p:cNvSpPr>
          <p:nvPr/>
        </p:nvSpPr>
        <p:spPr bwMode="auto">
          <a:xfrm>
            <a:off x="5940152" y="6396037"/>
            <a:ext cx="2763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www.sosw.busko.p</a:t>
            </a:r>
            <a:r>
              <a:rPr lang="pt-BR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l</a:t>
            </a:r>
            <a:endParaRPr lang="pl-PL" dirty="0">
              <a:solidFill>
                <a:srgbClr val="003366"/>
              </a:solidFill>
              <a:latin typeface="Comic Sans MS" pitchFamily="66" charset="0"/>
              <a:cs typeface="Arial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50330000"/>
              </p:ext>
            </p:extLst>
          </p:nvPr>
        </p:nvGraphicFramePr>
        <p:xfrm>
          <a:off x="539552" y="675679"/>
          <a:ext cx="8064896" cy="54084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606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04823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Technikum</a:t>
                      </a:r>
                      <a:endParaRPr lang="pl-PL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Kwalifikacje uzyskiwane w trakcie nauki:</a:t>
                      </a:r>
                      <a:endParaRPr lang="pl-PL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65672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Technik mechanik</a:t>
                      </a:r>
                      <a:endParaRPr lang="pl-PL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MEC.03. -</a:t>
                      </a:r>
                      <a:r>
                        <a:rPr lang="pl-PL" sz="20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pl-PL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Montaż i obsługa maszyn i urządzeń</a:t>
                      </a:r>
                      <a:br>
                        <a:rPr lang="pl-PL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pl-PL" sz="20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lub</a:t>
                      </a:r>
                    </a:p>
                    <a:p>
                      <a:pPr marL="176213" indent="-176213"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MEC.08. </a:t>
                      </a: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Wykonywanie i naprawa elementów maszyn, urządzeń i narzędzi</a:t>
                      </a:r>
                      <a:endParaRPr lang="pl-PL" sz="2000" i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MEC.09. -</a:t>
                      </a:r>
                      <a:r>
                        <a:rPr lang="pl-PL" sz="20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pl-PL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Organizacja i nadzorowanie procesów produkcji maszyn i urządzeń</a:t>
                      </a:r>
                      <a:endParaRPr lang="pl-PL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79876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Technik spedytor</a:t>
                      </a:r>
                      <a:endParaRPr lang="pl-PL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endParaRPr lang="pl-PL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SPL.05. </a:t>
                      </a:r>
                      <a:r>
                        <a:rPr lang="pl-PL" sz="20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 </a:t>
                      </a:r>
                      <a:r>
                        <a:rPr lang="pl-PL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Organizacja transportu oraz obsługa klientów i kontrahentów </a:t>
                      </a:r>
                      <a:endParaRPr lang="pl-PL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580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5"/>
                        </a:spcAft>
                      </a:pPr>
                      <a:r>
                        <a:rPr lang="pl-PL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Technik przemysłu mody </a:t>
                      </a:r>
                      <a:endParaRPr lang="pl-PL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MOD.03.  -</a:t>
                      </a:r>
                      <a:r>
                        <a:rPr lang="pl-PL" sz="20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pl-PL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Projektowanie i wytwarzanie wyrobów odzieżowych.</a:t>
                      </a: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MOD.11. </a:t>
                      </a:r>
                      <a:r>
                        <a:rPr lang="pl-PL" sz="20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 </a:t>
                      </a:r>
                      <a:r>
                        <a:rPr lang="pl-PL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Organizacja procesów </a:t>
                      </a: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wytwarzania wyrobów</a:t>
                      </a:r>
                      <a:r>
                        <a:rPr lang="pl-PL" sz="20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pl-PL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odzieżowych</a:t>
                      </a:r>
                      <a:endParaRPr lang="pl-PL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ytuł 1"/>
          <p:cNvSpPr txBox="1">
            <a:spLocks/>
          </p:cNvSpPr>
          <p:nvPr/>
        </p:nvSpPr>
        <p:spPr>
          <a:xfrm>
            <a:off x="5003800" y="0"/>
            <a:ext cx="2952750" cy="5889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pl-PL" sz="2800" b="1" dirty="0">
                <a:solidFill>
                  <a:srgbClr val="800000"/>
                </a:solidFill>
                <a:latin typeface="Constantia" pitchFamily="18" charset="0"/>
              </a:rPr>
              <a:t>NASZE SZKOŁY:</a:t>
            </a:r>
          </a:p>
        </p:txBody>
      </p:sp>
      <p:pic>
        <p:nvPicPr>
          <p:cNvPr id="6" name="Obraz 5" descr="http://galeria.sosw.tbu.pl/albums/2010/Projekt/Dzien%20zawodowy/dzien%20zawodowy6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018" t="6320" r="21108"/>
          <a:stretch/>
        </p:blipFill>
        <p:spPr bwMode="auto">
          <a:xfrm>
            <a:off x="1043608" y="1844824"/>
            <a:ext cx="1472436" cy="13125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Obraz 6" descr="http://galeria.sosw.tbu.pl/albums/2010/Projekt/Dzien%20zawodowy/dzien%20zawodowy116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35" y="4797152"/>
            <a:ext cx="1800200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12661914"/>
      </p:ext>
    </p:extLst>
  </p:cSld>
  <p:clrMapOvr>
    <a:masterClrMapping/>
  </p:clrMapOvr>
  <p:transition spd="med">
    <p:zoom/>
  </p:transition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5142</TotalTime>
  <Words>653</Words>
  <Application>Microsoft Office PowerPoint</Application>
  <PresentationFormat>Pokaz na ekranie (4:3)</PresentationFormat>
  <Paragraphs>207</Paragraphs>
  <Slides>21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Retrospekcja</vt:lpstr>
      <vt:lpstr>Slajd 1</vt:lpstr>
      <vt:lpstr>50 lat doświadczenia i tradycji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WYMAGANE DOKUMENTY TO:</vt:lpstr>
      <vt:lpstr>Slajd 21</vt:lpstr>
    </vt:vector>
  </TitlesOfParts>
  <Company>Organizacja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L. J. M  Daguerre</dc:title>
  <dc:creator>Kasia</dc:creator>
  <cp:lastModifiedBy>renatak</cp:lastModifiedBy>
  <cp:revision>444</cp:revision>
  <cp:lastPrinted>2021-02-11T07:39:11Z</cp:lastPrinted>
  <dcterms:created xsi:type="dcterms:W3CDTF">2007-10-29T08:57:55Z</dcterms:created>
  <dcterms:modified xsi:type="dcterms:W3CDTF">2023-02-17T14:29:32Z</dcterms:modified>
</cp:coreProperties>
</file>