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sldIdLst>
    <p:sldId id="28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9" r:id="rId15"/>
    <p:sldId id="268" r:id="rId16"/>
    <p:sldId id="269" r:id="rId17"/>
    <p:sldId id="270" r:id="rId18"/>
    <p:sldId id="297" r:id="rId19"/>
    <p:sldId id="271" r:id="rId20"/>
    <p:sldId id="272" r:id="rId21"/>
    <p:sldId id="273" r:id="rId22"/>
    <p:sldId id="274" r:id="rId23"/>
    <p:sldId id="275" r:id="rId24"/>
    <p:sldId id="294" r:id="rId25"/>
    <p:sldId id="276" r:id="rId26"/>
    <p:sldId id="277" r:id="rId27"/>
    <p:sldId id="278" r:id="rId28"/>
    <p:sldId id="290" r:id="rId29"/>
    <p:sldId id="279" r:id="rId3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ejestracja@ppp.busko.pl" TargetMode="Externa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porad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20"/>
            <a:ext cx="9144000" cy="686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683640" y="404640"/>
            <a:ext cx="777600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Poradnia Psychologiczno - Pedagogiczna w Busku – Zdroju, z dniem 28 lipca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2022 r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uzyskała uprawnienia do diagnozowania i orzekania dzieci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 uczniów </a:t>
            </a:r>
            <a:r>
              <a:rPr lang="pl-PL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niesłyszących i słabosłyszących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Dodatkowe uprawnienia pozwolą na łatwiejszy dostęp do diagnozowania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 orzekania dzieci </a:t>
            </a:r>
            <a:r>
              <a:rPr lang="pl-PL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niesłyszących i słabosłyszących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które dotychczas korzystały </a:t>
            </a: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 takich usług w Poradni Psychologiczno - Pedagogicznej w Kazimierzy Wielkiej. 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185" name="Picture 2"/>
          <p:cNvPicPr/>
          <p:nvPr/>
        </p:nvPicPr>
        <p:blipFill>
          <a:blip r:embed="rId2" cstate="print"/>
          <a:stretch/>
        </p:blipFill>
        <p:spPr>
          <a:xfrm>
            <a:off x="1763640" y="2709000"/>
            <a:ext cx="5616000" cy="374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8367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Pracownicy Poradni szkolą się również z zakresu tyflopedagogiki i już niebawem zdobędą uprawnienia do diagnozowania i terapii dzieci oraz młodzieży niewidomych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niedowidzących.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6" name="AutoShape 2" descr="Neurostrefa - Terapeuta oczu🤓 - tyflopedagog 👀 Aż 80% informacji dociera  do naszego mózgu poprzez zmysł wzroku. To bardzo ważne, by nie pominąć  oka👁️ w procesie rehabilitacji. Widzimy nie tylko kolory, kształ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5184576" cy="338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827640" y="548640"/>
            <a:ext cx="7488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W 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skład </a:t>
            </a: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zespołu specjalistów z Poradni Psychologiczno-Pedagogicznej w Busku-Zdroju wchodzą: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226548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3"/>
          <p:cNvSpPr/>
          <p:nvPr/>
        </p:nvSpPr>
        <p:spPr>
          <a:xfrm>
            <a:off x="47340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Psycholodzy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447192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5"/>
          <p:cNvSpPr/>
          <p:nvPr/>
        </p:nvSpPr>
        <p:spPr>
          <a:xfrm>
            <a:off x="267984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6678360" y="236232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7"/>
          <p:cNvSpPr/>
          <p:nvPr/>
        </p:nvSpPr>
        <p:spPr>
          <a:xfrm>
            <a:off x="488628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Logopedzi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1514880" y="2944440"/>
            <a:ext cx="6474240" cy="381240"/>
          </a:xfrm>
          <a:custGeom>
            <a:avLst/>
            <a:gdLst/>
            <a:ahLst/>
            <a:cxnLst/>
            <a:rect l="l" t="t" r="r" b="b"/>
            <a:pathLst>
              <a:path w="6474931" h="381995">
                <a:moveTo>
                  <a:pt x="6474931" y="0"/>
                </a:moveTo>
                <a:lnTo>
                  <a:pt x="6474931" y="208097"/>
                </a:lnTo>
                <a:lnTo>
                  <a:pt x="0" y="208097"/>
                </a:lnTo>
                <a:lnTo>
                  <a:pt x="0" y="381995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9"/>
          <p:cNvSpPr/>
          <p:nvPr/>
        </p:nvSpPr>
        <p:spPr>
          <a:xfrm>
            <a:off x="7092720" y="186984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Surdopedagodzy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2554560" y="385128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11"/>
          <p:cNvSpPr/>
          <p:nvPr/>
        </p:nvSpPr>
        <p:spPr>
          <a:xfrm>
            <a:off x="473400" y="3358800"/>
            <a:ext cx="208224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Oligofrenopedagodzy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>
            <a:off x="5243400" y="385128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13"/>
          <p:cNvSpPr/>
          <p:nvPr/>
        </p:nvSpPr>
        <p:spPr>
          <a:xfrm>
            <a:off x="2968920" y="3358800"/>
            <a:ext cx="22755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od terapii EEG Biofeedback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1802880" y="4433400"/>
            <a:ext cx="5112000" cy="381240"/>
          </a:xfrm>
          <a:custGeom>
            <a:avLst/>
            <a:gdLst/>
            <a:ahLst/>
            <a:cxnLst/>
            <a:rect l="l" t="t" r="r" b="b"/>
            <a:pathLst>
              <a:path w="5112568" h="381995">
                <a:moveTo>
                  <a:pt x="5112568" y="0"/>
                </a:moveTo>
                <a:lnTo>
                  <a:pt x="5112568" y="208097"/>
                </a:lnTo>
                <a:lnTo>
                  <a:pt x="0" y="208097"/>
                </a:lnTo>
                <a:lnTo>
                  <a:pt x="0" y="381995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15"/>
          <p:cNvSpPr/>
          <p:nvPr/>
        </p:nvSpPr>
        <p:spPr>
          <a:xfrm>
            <a:off x="5657760" y="3358800"/>
            <a:ext cx="251424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terapii sensorycznej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3130560" y="534024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CustomShape 17"/>
          <p:cNvSpPr/>
          <p:nvPr/>
        </p:nvSpPr>
        <p:spPr>
          <a:xfrm>
            <a:off x="473400" y="4847760"/>
            <a:ext cx="265824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Specjaliści od wczesnego wspomagania rozwoju dziecka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5337000" y="5340240"/>
            <a:ext cx="381240" cy="90720"/>
          </a:xfrm>
          <a:custGeom>
            <a:avLst/>
            <a:gdLst/>
            <a:ahLst/>
            <a:cxnLst/>
            <a:rect l="l" t="t" r="r" b="b"/>
            <a:pathLst>
              <a:path w="381995">
                <a:moveTo>
                  <a:pt x="0" y="45720"/>
                </a:moveTo>
                <a:lnTo>
                  <a:pt x="381995" y="45720"/>
                </a:lnTo>
              </a:path>
            </a:pathLst>
          </a:custGeom>
          <a:noFill/>
          <a:ln>
            <a:solidFill>
              <a:schemeClr val="dk2">
                <a:hueOff val="0"/>
                <a:satOff val="0"/>
                <a:lumOff val="0"/>
                <a:alphaOff val="0"/>
              </a:schemeClr>
            </a:solidFill>
            <a:round/>
            <a:tailEnd type="triangle" w="med" len="med"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19"/>
          <p:cNvSpPr/>
          <p:nvPr/>
        </p:nvSpPr>
        <p:spPr>
          <a:xfrm>
            <a:off x="3544920" y="484776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Doradca zawodowy </a:t>
            </a:r>
            <a:endParaRPr lang="pl-PL" sz="1600" b="0" strike="noStrike" spc="-1">
              <a:latin typeface="Arial"/>
            </a:endParaRPr>
          </a:p>
        </p:txBody>
      </p:sp>
      <p:sp>
        <p:nvSpPr>
          <p:cNvPr id="205" name="CustomShape 20"/>
          <p:cNvSpPr/>
          <p:nvPr/>
        </p:nvSpPr>
        <p:spPr>
          <a:xfrm>
            <a:off x="5751360" y="4847760"/>
            <a:ext cx="1793160" cy="1075680"/>
          </a:xfrm>
          <a:prstGeom prst="rect">
            <a:avLst/>
          </a:prstGeom>
          <a:solidFill>
            <a:schemeClr val="dk2">
              <a:hueOff val="0"/>
              <a:satOff val="0"/>
              <a:lumOff val="0"/>
              <a:alphaOff val="0"/>
            </a:schemeClr>
          </a:solidFill>
          <a:ln>
            <a:solidFill>
              <a:schemeClr val="lt2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3760" tIns="113760" rIns="113760" bIns="11376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l-PL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Mediator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634320" y="796320"/>
            <a:ext cx="7880400" cy="537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479"/>
              </a:spcBef>
            </a:pP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</a:rPr>
              <a:t>Niezwykle istotną formą działania Poradni jest udzielanie dzieciom i młodzieży oraz rodzicom i nauczycielom bezpośredniej pomocy psychologiczno-pedagogicznej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</a:rPr>
              <a:t>Pomoc bezpośrednia udzielana dzieciom i młodzieży to: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psychologiczna,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logopedyczna,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terapia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</a:rPr>
              <a:t>EEG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</a:rPr>
              <a:t>Biofeedback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,</a:t>
            </a:r>
            <a:endParaRPr lang="pl-PL" sz="24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integracja sensoryczna,</a:t>
            </a: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spc="-1" dirty="0" smtClean="0">
                <a:solidFill>
                  <a:srgbClr val="000000"/>
                </a:solidFill>
                <a:latin typeface="Times New Roman"/>
              </a:rPr>
              <a:t>r</a:t>
            </a: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</a:rPr>
              <a:t>ehabilitacja ruchowa.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12290" name="Picture 2" descr="http://pppp.bialystok.pl/wp-content/uploads/2020/04/S.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456384" cy="34563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71600" y="260648"/>
            <a:ext cx="7038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  <a:t>Sala do integracji sensorycznej </a:t>
            </a:r>
            <a:b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  <a:t>i rehabilitacji ruchowej</a:t>
            </a:r>
            <a:endParaRPr lang="pl-PL" b="1" dirty="0"/>
          </a:p>
        </p:txBody>
      </p:sp>
      <p:pic>
        <p:nvPicPr>
          <p:cNvPr id="5" name="Obraz 4" descr="330357920_587079443055058_75971660054417685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558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30407021_1257551578129598_669819898160178031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9361"/>
            <a:ext cx="9144000" cy="4219277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835696" y="548680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</a:pPr>
            <a: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  <a:t>Sala do terapii EEG Biofeedback</a:t>
            </a:r>
            <a:endParaRPr lang="pl-PL" sz="2400" b="1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395536" y="1916832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Od 2018 roku Poradnia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realizuje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program kompleksowego wsparcia dla rodzin „Za życiem”. Poradnia pełni funkcję wiodącego ośrodka koordynacyjno – rehabilitacyjno – opiekuńczego na terenie Powiatu Buskiego.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W ramach ww. programu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Poradnia udziela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kompleksowego wsparcia  rodzinom z dziećmi od chwili wykrycia niepełnosprawności lub zagrożenia niepełnosprawnością do czasu podjęcia nauki w szkole.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Dziecko jest objęte pomocą  specjalistów w zależności od potrzeb jego, jak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potrzeb jego rodziny.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Rodzicom udzielana jest fachowa informacja dotycząca ich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dziecka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oraz jego problemów rozwojowych.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Poradnia organizuje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- w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zależności od potrzeb dziecka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</a:rPr>
              <a:t>- dodatkowe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</a:rPr>
              <a:t>usługi terapeutów, psychologów, pedagogów, logopedów i innych specjalistów.</a:t>
            </a:r>
            <a:endParaRPr lang="pl-PL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209" name="Picture 8"/>
          <p:cNvPicPr/>
          <p:nvPr/>
        </p:nvPicPr>
        <p:blipFill>
          <a:blip r:embed="rId2" cstate="print"/>
          <a:srcRect t="20822" b="16714"/>
          <a:stretch/>
        </p:blipFill>
        <p:spPr>
          <a:xfrm>
            <a:off x="1907704" y="332656"/>
            <a:ext cx="5338800" cy="140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2" cstate="print"/>
          <a:srcRect b="11611"/>
          <a:stretch/>
        </p:blipFill>
        <p:spPr>
          <a:xfrm>
            <a:off x="1331640" y="2637000"/>
            <a:ext cx="6408000" cy="395964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1" name="CustomShape 1"/>
          <p:cNvSpPr/>
          <p:nvPr/>
        </p:nvSpPr>
        <p:spPr>
          <a:xfrm>
            <a:off x="323640" y="332640"/>
            <a:ext cx="813636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W ramach współpracy ze środowiskiem lokalnym, Poradnia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Psychologiczno -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Pedagogiczna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została zaproszona do udziału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w XX Festiwalu Zdrowia w Busku-Zdroju im. Zbigniewa Kociuby pod hasłem „Ratujemy życie!” </a:t>
            </a:r>
            <a:endParaRPr lang="pl-PL" sz="18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Konferencja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 okazji Światowego Dnia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Zdrowia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odbyła się w dniu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06.04.2022 r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Podczas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Festiwalu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psycholog z Poradni brał udział w dyskusji panelowej </a:t>
            </a:r>
            <a:r>
              <a:rPr lang="pl-PL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„Jak ważna jest w życiu człowieka pasja”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Celem dyskusji była promocja zdrowia fizycznego </a:t>
            </a:r>
            <a:b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 psychicznego. </a:t>
            </a:r>
            <a:endParaRPr lang="pl-PL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074400" y="260640"/>
            <a:ext cx="333396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Punkty Konsultacyjne</a:t>
            </a:r>
            <a:endParaRPr lang="pl-PL" sz="2800" b="0" strike="noStrike" spc="-1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323640" y="836640"/>
            <a:ext cx="8352816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Poradnia wspiera również publiczne szkoły ponadpodstawowe w </a:t>
            </a:r>
            <a:r>
              <a:rPr lang="pl-PL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owiecie Buskim. </a:t>
            </a:r>
            <a:b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ramach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Punktów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Konsultacyjnych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utworzonych na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terenie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Powiatu Buskiego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psycholodzy z Poradni udzielali pomocy psychologicznej młodzieży ze szkół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ponadpodstawowych: </a:t>
            </a:r>
            <a:endParaRPr lang="pl-PL" sz="18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Liceum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Ogólnokształcącego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im.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Tadeusza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Kościuszki, </a:t>
            </a:r>
            <a:endParaRPr lang="pl-PL" sz="18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Zespołu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Szkół Technicznych i Ogólnokształcących im. Kazimierza Wielkiego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</a:t>
            </a: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Zespołu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Szkół Techniczno-Informatycznych, </a:t>
            </a:r>
            <a:endParaRPr lang="pl-PL" sz="18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AutoNum type="arabicParenR"/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Zespołu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Szkół Ponadpodstawowych im.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Mikołaja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Kopernika.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 terenie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w/</a:t>
            </a:r>
            <a:r>
              <a:rPr lang="pl-PL" sz="18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</a:rPr>
              <a:t>w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szkół  przeprowadzono warsztaty, konsultacje, rozmowy indywidualne. Pomoc była skierowana do uczniów, nauczycieli i rodziców. </a:t>
            </a:r>
            <a:endParaRPr lang="pl-PL" sz="1800" b="0" strike="noStrike" spc="-1" dirty="0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Picture 5"/>
          <p:cNvPicPr/>
          <p:nvPr/>
        </p:nvPicPr>
        <p:blipFill>
          <a:blip r:embed="rId2" cstate="print"/>
          <a:stretch/>
        </p:blipFill>
        <p:spPr>
          <a:xfrm>
            <a:off x="2267744" y="3935880"/>
            <a:ext cx="4175640" cy="29221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467640" y="188640"/>
            <a:ext cx="8064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SZKOLENIA PSYCHOLOGÓW SZKOLNYCH </a:t>
            </a:r>
            <a:endParaRPr lang="pl-PL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w szkołach ponadpodstawowych powiatu buskiego</a:t>
            </a:r>
            <a:endParaRPr lang="pl-PL" sz="2000" b="0" strike="noStrike" spc="-1" dirty="0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179512" y="908720"/>
            <a:ext cx="8640360" cy="365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Zespole Szkół Ponadpodstawowych im. Mikołaja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Kopernika w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Busku-Zdroju </a:t>
            </a:r>
            <a:r>
              <a:rPr lang="pl-PL" spc="-1" dirty="0" smtClean="0">
                <a:solidFill>
                  <a:srgbClr val="000000"/>
                </a:solidFill>
                <a:latin typeface="Times New Roman"/>
              </a:rPr>
              <a:t>w dniu  12.10.2022 r. miało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miejsce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spotkanie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pt. „Wsparcie psychologów szkolnych” organizowane przez Poradnię Psychologiczno-Pedagogiczną w Busku-Zdroju przy współpracy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 Powiatowym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Centrum Pomocy Rodzinie w Busku-Zdroju.</a:t>
            </a:r>
            <a:endParaRPr lang="pl-PL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To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wydarzenie stało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się początkiem planowanych spotkań specjalistów z Poradni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Psychologiczno - Pedagogicznej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oraz Powiatowego Centrum Pomocy Rodzinie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/>
            </a:r>
            <a:b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z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psychologami i pedagogami szkolnymi ze szkół ponadpodstawowych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Powiatu </a:t>
            </a:r>
            <a:r>
              <a:rPr lang="pl-PL" spc="-1" dirty="0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uskiego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Idea wspólnych działań obu placówek na rzecz psychoedukacji w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szkołach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rozpoczęła się od Punktów Konsultacyjnych organizowanych na terenie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szkół ponadpodstawowych  </a:t>
            </a:r>
            <a:r>
              <a:rPr lang="pl-PL" spc="-1" dirty="0">
                <a:solidFill>
                  <a:srgbClr val="000000"/>
                </a:solidFill>
                <a:latin typeface="Times New Roman"/>
                <a:ea typeface="DejaVu Sans"/>
              </a:rPr>
              <a:t>P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owiatu </a:t>
            </a:r>
            <a:r>
              <a:rPr lang="pl-PL" spc="-1" dirty="0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uskiego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lang="pl-PL" sz="1800" b="0" strike="noStrike" spc="-1" dirty="0">
              <a:latin typeface="Arial"/>
            </a:endParaRPr>
          </a:p>
        </p:txBody>
      </p:sp>
      <p:pic>
        <p:nvPicPr>
          <p:cNvPr id="218" name="Picture 2"/>
          <p:cNvPicPr/>
          <p:nvPr/>
        </p:nvPicPr>
        <p:blipFill>
          <a:blip r:embed="rId2" cstate="print"/>
          <a:srcRect l="6816" t="21963" r="6753"/>
          <a:stretch/>
        </p:blipFill>
        <p:spPr>
          <a:xfrm>
            <a:off x="1979640" y="4077000"/>
            <a:ext cx="5047920" cy="257472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67640" y="404640"/>
            <a:ext cx="8228880" cy="32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Poradnia Psychologiczno-Pedagogiczna w Busku-Zdroju jest jednostką organizacyjną Powiatu Buskiego, który jest jej organem prowadzącym.</a:t>
            </a:r>
          </a:p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pPr algn="ctr"/>
            <a:r>
              <a:rPr lang="pl-PL" sz="2800" b="1" spc="-1" dirty="0" smtClean="0">
                <a:solidFill>
                  <a:srgbClr val="000000"/>
                </a:solidFill>
                <a:latin typeface="Times New Roman"/>
              </a:rPr>
              <a:t>Nadzór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</a:rPr>
              <a:t>pedagogiczny nad Poradnią Psychologiczno-Pedagogiczną w Busku-Zdroju sprawuje Świętokrzyski Kurator Oświaty.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sz="1200" dirty="0"/>
              <a:t/>
            </a:r>
            <a:br>
              <a:rPr sz="1200" dirty="0"/>
            </a:br>
            <a:endParaRPr lang="pl-PL" sz="2800" b="0" strike="noStrike" spc="-1" dirty="0">
              <a:latin typeface="Arial"/>
            </a:endParaRPr>
          </a:p>
        </p:txBody>
      </p:sp>
      <p:pic>
        <p:nvPicPr>
          <p:cNvPr id="161" name="Symbol zastępczy zawartości 3"/>
          <p:cNvPicPr/>
          <p:nvPr/>
        </p:nvPicPr>
        <p:blipFill>
          <a:blip r:embed="rId2" cstate="print"/>
          <a:stretch/>
        </p:blipFill>
        <p:spPr>
          <a:xfrm>
            <a:off x="827584" y="4005064"/>
            <a:ext cx="1223280" cy="1296144"/>
          </a:xfrm>
          <a:prstGeom prst="rect">
            <a:avLst/>
          </a:prstGeom>
          <a:ln w="9360"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2195736" y="4365104"/>
            <a:ext cx="230424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500"/>
          </a:bodyPr>
          <a:lstStyle/>
          <a:p>
            <a:pPr marL="343080" indent="-342360" algn="ctr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 smtClean="0">
                <a:solidFill>
                  <a:srgbClr val="4F81BD"/>
                </a:solidFill>
                <a:latin typeface="Times New Roman"/>
                <a:ea typeface="DejaVu Sans"/>
              </a:rPr>
              <a:t>Powiat Buski</a:t>
            </a:r>
            <a:endParaRPr lang="pl-PL" sz="3200" b="1" strike="noStrike" spc="-1" dirty="0">
              <a:latin typeface="Arial"/>
            </a:endParaRPr>
          </a:p>
        </p:txBody>
      </p:sp>
      <p:pic>
        <p:nvPicPr>
          <p:cNvPr id="5" name="Symbol zastępczy zawartości 3"/>
          <p:cNvPicPr/>
          <p:nvPr/>
        </p:nvPicPr>
        <p:blipFill>
          <a:blip r:embed="rId3" cstate="print"/>
          <a:stretch/>
        </p:blipFill>
        <p:spPr>
          <a:xfrm>
            <a:off x="4860032" y="3933056"/>
            <a:ext cx="3987000" cy="12693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67640" y="332640"/>
            <a:ext cx="7992000" cy="22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Kolejnym szkoleniem dla psychologów i pedagogów szkolnych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Powiatu </a:t>
            </a:r>
            <a:r>
              <a:rPr lang="pl-PL" spc="-1" dirty="0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uskiego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przeprowadzonym we współpracy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między Poradnią Psychologiczno-Pedagogiczną </a:t>
            </a:r>
            <a:b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 Busku – Zdroju a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Powiatowym Centrum Pomocy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Rodzinie w Busku – Zdroju, były warsztaty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 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pt.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“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System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edukacji, i zachowań samobójczych. Rola szkoły </a:t>
            </a: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/>
            </a:r>
            <a:b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1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w </a:t>
            </a: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profilaktyce samobójstw”.  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Szkolenie odbyło się 16.11.2022 r. </a:t>
            </a:r>
            <a:endParaRPr lang="pl-PL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pl-PL" sz="1800" b="0" strike="noStrike" spc="-1" dirty="0">
              <a:latin typeface="Arial"/>
            </a:endParaRPr>
          </a:p>
        </p:txBody>
      </p:sp>
      <p:pic>
        <p:nvPicPr>
          <p:cNvPr id="220" name="Picture 2"/>
          <p:cNvPicPr/>
          <p:nvPr/>
        </p:nvPicPr>
        <p:blipFill>
          <a:blip r:embed="rId2" cstate="print"/>
          <a:srcRect t="11629" r="6884"/>
          <a:stretch/>
        </p:blipFill>
        <p:spPr>
          <a:xfrm>
            <a:off x="1331640" y="2421000"/>
            <a:ext cx="5976000" cy="39459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5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Poradnia bierze udział również w </a:t>
            </a:r>
            <a:r>
              <a:rPr lang="pl-PL" sz="2000" b="1" spc="-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Świętokrzyskiej Sieci Wsparcia </a:t>
            </a:r>
            <a:r>
              <a:rPr lang="pl-PL" sz="2000" b="1" spc="-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Psychologiczno - </a:t>
            </a:r>
            <a:r>
              <a:rPr lang="pl-PL" sz="2000" b="1" spc="-1" dirty="0" smtClean="0">
                <a:solidFill>
                  <a:srgbClr val="0033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Pedagogicznego szkół oraz placówek</a:t>
            </a:r>
            <a:r>
              <a:rPr lang="pl-PL" sz="2000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której inicjatorem był Kazimierz Mądzik Świętokrzyski Kurator Oświaty. Poradnia uczestniczy </a:t>
            </a:r>
            <a:br>
              <a:rPr lang="pl-PL" sz="2000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pl-PL" sz="2000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 spotkaniach, przekazuje informacje do szkół na temat Edukacji Włączającej.</a:t>
            </a:r>
          </a:p>
          <a:p>
            <a:pPr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Celem działania w/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Sieci jest:</a:t>
            </a:r>
          </a:p>
          <a:p>
            <a:pPr marL="457200" indent="-457200"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1) wsparcie szkół ogólnodostępnych w realizacji działań związanych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kształceniem uczniów ze specjalnymi potrzebami edukacyjnymi,</a:t>
            </a:r>
          </a:p>
          <a:p>
            <a:pPr marL="457200" indent="-457200">
              <a:buAutoNum type="arabicParenR" startAt="2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upowszechnianie edukacji włączającej,</a:t>
            </a:r>
          </a:p>
          <a:p>
            <a:pPr marL="457200" indent="-457200" algn="just">
              <a:buAutoNum type="arabicParenR" startAt="2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współpraca z psychologami i pedagogami szkolnymi w zakresie wsparcia uczniów i ich rodzin w rozwiązywaniu problemów psychologiczno - pedagogicznych. </a:t>
            </a:r>
          </a:p>
        </p:txBody>
      </p:sp>
      <p:sp>
        <p:nvSpPr>
          <p:cNvPr id="1026" name="AutoShape 2" descr="Kuratorium Oświaty w Kielcach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00475"/>
            <a:ext cx="34766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323528" y="476672"/>
            <a:ext cx="8424936" cy="3414866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pPr algn="just"/>
            <a:r>
              <a:rPr lang="pl-PL" spc="-1" dirty="0" smtClean="0">
                <a:latin typeface="Times New Roman"/>
              </a:rPr>
              <a:t>P</a:t>
            </a:r>
            <a:r>
              <a:rPr lang="pl-PL" b="0" strike="noStrike" spc="-1" dirty="0" smtClean="0">
                <a:latin typeface="Times New Roman"/>
              </a:rPr>
              <a:t>edagog </a:t>
            </a:r>
            <a:r>
              <a:rPr lang="pl-PL" b="0" strike="noStrike" spc="-1" dirty="0">
                <a:latin typeface="Times New Roman"/>
              </a:rPr>
              <a:t>z buskiej Poradni został zgłoszony przez Dyrektora na zaproszenie </a:t>
            </a:r>
            <a:r>
              <a:rPr lang="pl-PL" b="0" strike="noStrike" spc="-1" dirty="0" err="1" smtClean="0">
                <a:latin typeface="Times New Roman"/>
              </a:rPr>
              <a:t>MEiN</a:t>
            </a:r>
            <a:r>
              <a:rPr lang="pl-PL" b="0" strike="noStrike" spc="-1" dirty="0" smtClean="0">
                <a:latin typeface="Times New Roman"/>
              </a:rPr>
              <a:t>, </a:t>
            </a:r>
            <a:r>
              <a:rPr lang="pl-PL" b="0" strike="noStrike" spc="-1" dirty="0">
                <a:latin typeface="Times New Roman"/>
              </a:rPr>
              <a:t>do konsultacji dzieci z trudnościami rozwojowymi z obszaru specyficznych trudności </a:t>
            </a:r>
            <a:r>
              <a:rPr lang="pl-PL" b="0" strike="noStrike" spc="-1" dirty="0" smtClean="0">
                <a:latin typeface="Times New Roman"/>
              </a:rPr>
              <a:t/>
            </a:r>
            <a:br>
              <a:rPr lang="pl-PL" b="0" strike="noStrike" spc="-1" dirty="0" smtClean="0">
                <a:latin typeface="Times New Roman"/>
              </a:rPr>
            </a:br>
            <a:r>
              <a:rPr lang="pl-PL" b="0" strike="noStrike" spc="-1" dirty="0" smtClean="0">
                <a:latin typeface="Times New Roman"/>
              </a:rPr>
              <a:t>w </a:t>
            </a:r>
            <a:r>
              <a:rPr lang="pl-PL" b="0" strike="noStrike" spc="-1" dirty="0">
                <a:latin typeface="Times New Roman"/>
              </a:rPr>
              <a:t>uczeniu się. </a:t>
            </a:r>
            <a:r>
              <a:rPr lang="pl-PL" b="0" strike="noStrike" spc="-1" dirty="0" smtClean="0">
                <a:latin typeface="Times New Roman"/>
              </a:rPr>
              <a:t> </a:t>
            </a:r>
            <a:r>
              <a:rPr lang="pl-PL" b="0" strike="noStrike" spc="-1" dirty="0" smtClean="0">
                <a:latin typeface="Times New Roman"/>
                <a:ea typeface="Microsoft YaHei"/>
              </a:rPr>
              <a:t>Spośród </a:t>
            </a:r>
            <a:r>
              <a:rPr lang="pl-PL" b="0" strike="noStrike" spc="-1" dirty="0">
                <a:latin typeface="Times New Roman"/>
                <a:ea typeface="Microsoft YaHei"/>
              </a:rPr>
              <a:t>wszystkich zgłoszeń z całej Polski, </a:t>
            </a:r>
            <a:r>
              <a:rPr lang="pl-PL" b="0" strike="noStrike" spc="-1" dirty="0" smtClean="0">
                <a:latin typeface="Times New Roman"/>
                <a:ea typeface="Microsoft YaHei"/>
              </a:rPr>
              <a:t>pedagog z Poradni w Busku-Zdroju </a:t>
            </a:r>
            <a:r>
              <a:rPr lang="pl-PL" b="0" strike="noStrike" spc="-1" dirty="0">
                <a:latin typeface="Times New Roman"/>
                <a:ea typeface="Microsoft YaHei"/>
              </a:rPr>
              <a:t>został </a:t>
            </a:r>
            <a:r>
              <a:rPr lang="pl-PL" b="1" strike="noStrike" spc="-1" dirty="0" smtClean="0">
                <a:solidFill>
                  <a:srgbClr val="0070C0"/>
                </a:solidFill>
                <a:latin typeface="Times New Roman"/>
                <a:ea typeface="Microsoft YaHei"/>
              </a:rPr>
              <a:t>jednym </a:t>
            </a:r>
            <a:r>
              <a:rPr lang="pl-PL" b="1" strike="noStrike" spc="-1" dirty="0">
                <a:solidFill>
                  <a:srgbClr val="0070C0"/>
                </a:solidFill>
                <a:latin typeface="Times New Roman"/>
                <a:ea typeface="Microsoft YaHei"/>
              </a:rPr>
              <a:t>z 35 </a:t>
            </a:r>
            <a:r>
              <a:rPr lang="pl-PL" b="1" strike="noStrike" spc="-1" dirty="0">
                <a:solidFill>
                  <a:srgbClr val="0070C0"/>
                </a:solidFill>
                <a:latin typeface="Times New Roman"/>
              </a:rPr>
              <a:t>konsultantów na skalę </a:t>
            </a:r>
            <a:r>
              <a:rPr lang="pl-PL" b="1" strike="noStrike" spc="-1" dirty="0" smtClean="0">
                <a:solidFill>
                  <a:srgbClr val="0070C0"/>
                </a:solidFill>
                <a:latin typeface="Times New Roman"/>
              </a:rPr>
              <a:t>krajową</a:t>
            </a:r>
            <a:r>
              <a:rPr lang="pl-PL" b="0" strike="noStrike" spc="-1" dirty="0" smtClean="0">
                <a:latin typeface="Times New Roman"/>
              </a:rPr>
              <a:t>. Został on wytypowany do udziału </a:t>
            </a:r>
            <a:r>
              <a:rPr lang="pl-PL" b="0" strike="noStrike" spc="-1" dirty="0">
                <a:latin typeface="Times New Roman"/>
              </a:rPr>
              <a:t>w konsultacjach </a:t>
            </a:r>
            <a:r>
              <a:rPr lang="pl-PL" b="0" strike="noStrike" spc="-1" dirty="0" smtClean="0">
                <a:latin typeface="Times New Roman"/>
              </a:rPr>
              <a:t>standardów </a:t>
            </a:r>
            <a:r>
              <a:rPr lang="pl-PL" b="0" strike="noStrike" spc="-1" dirty="0">
                <a:latin typeface="Times New Roman"/>
              </a:rPr>
              <a:t>oceny funkcjonowania psychospołecznego dzieci </a:t>
            </a:r>
            <a:r>
              <a:rPr lang="pl-PL" b="0" strike="noStrike" spc="-1" dirty="0" smtClean="0">
                <a:latin typeface="Times New Roman"/>
              </a:rPr>
              <a:t/>
            </a:r>
            <a:br>
              <a:rPr lang="pl-PL" b="0" strike="noStrike" spc="-1" dirty="0" smtClean="0">
                <a:latin typeface="Times New Roman"/>
              </a:rPr>
            </a:br>
            <a:r>
              <a:rPr lang="pl-PL" b="0" strike="noStrike" spc="-1" dirty="0" smtClean="0">
                <a:latin typeface="Times New Roman"/>
              </a:rPr>
              <a:t>i </a:t>
            </a:r>
            <a:r>
              <a:rPr lang="pl-PL" b="0" strike="noStrike" spc="-1" dirty="0">
                <a:latin typeface="Times New Roman"/>
              </a:rPr>
              <a:t>uczniów oraz planowania wsparcia </a:t>
            </a:r>
            <a:r>
              <a:rPr lang="pl-PL" b="0" strike="noStrike" spc="-1" dirty="0" smtClean="0">
                <a:latin typeface="Times New Roman"/>
              </a:rPr>
              <a:t>edukacyjno - </a:t>
            </a:r>
            <a:r>
              <a:rPr lang="pl-PL" b="0" strike="noStrike" spc="-1" dirty="0">
                <a:latin typeface="Times New Roman"/>
              </a:rPr>
              <a:t>specjalistycznego w przypadku występowania trudności </a:t>
            </a:r>
            <a:r>
              <a:rPr lang="pl-PL" b="0" strike="noStrike" spc="-1" dirty="0" smtClean="0">
                <a:latin typeface="Times New Roman"/>
              </a:rPr>
              <a:t>w uczeniu </a:t>
            </a:r>
            <a:r>
              <a:rPr lang="pl-PL" b="0" strike="noStrike" spc="-1" dirty="0">
                <a:latin typeface="Times New Roman"/>
              </a:rPr>
              <a:t>się</a:t>
            </a:r>
            <a:r>
              <a:rPr lang="pl-PL" b="0" strike="noStrike" spc="-1" dirty="0" smtClean="0">
                <a:latin typeface="Times New Roman"/>
              </a:rPr>
              <a:t>.</a:t>
            </a:r>
            <a:endParaRPr lang="pl-PL" b="0" strike="noStrike" spc="-1" dirty="0">
              <a:latin typeface="Times New Roman"/>
            </a:endParaRPr>
          </a:p>
          <a:p>
            <a:pPr algn="just"/>
            <a:endParaRPr lang="pl-PL" b="0" strike="noStrike" spc="-1" dirty="0">
              <a:latin typeface="Times New Roman"/>
            </a:endParaRPr>
          </a:p>
          <a:p>
            <a:pPr algn="just"/>
            <a:r>
              <a:rPr lang="pl-PL" b="0" strike="noStrike" spc="-1" dirty="0">
                <a:latin typeface="Times New Roman"/>
              </a:rPr>
              <a:t>Opracowanie standardów jest elementem przygotowywanych przez Ministerstwo Edukacji i Nauki rozwiązań w zakresie oceny funkcjonalnej jako nowego sposobu opisu potrzeb rozwojowych i edukacyjnych dzieci i uczniów oraz planowania i realizowania na tej podstawie działań </a:t>
            </a:r>
            <a:r>
              <a:rPr lang="pl-PL" b="0" strike="noStrike" spc="-1" dirty="0" smtClean="0">
                <a:latin typeface="Times New Roman"/>
              </a:rPr>
              <a:t>wspierających.</a:t>
            </a:r>
            <a:endParaRPr lang="pl-PL" b="0" strike="noStrike" spc="-1" dirty="0">
              <a:latin typeface="Times New Roman"/>
            </a:endParaRPr>
          </a:p>
        </p:txBody>
      </p:sp>
      <p:pic>
        <p:nvPicPr>
          <p:cNvPr id="5122" name="Picture 2" descr="Ministerstwo Edukacji i Nauki - Portal Gov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53136"/>
            <a:ext cx="4864032" cy="19674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395536" y="404664"/>
            <a:ext cx="8208912" cy="4848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Pedagog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Poradni został powołany przez Świętokrzyskiego Kuratora Oświaty na </a:t>
            </a:r>
            <a:r>
              <a:rPr lang="pl-PL" sz="2000" b="1" strike="noStrike" spc="-1" dirty="0">
                <a:solidFill>
                  <a:srgbClr val="0070C0"/>
                </a:solidFill>
                <a:latin typeface="Times New Roman"/>
                <a:ea typeface="SimSun"/>
              </a:rPr>
              <a:t>koordynatora Programu Wsparcia </a:t>
            </a:r>
            <a:r>
              <a:rPr lang="pl-PL" sz="2000" b="1" strike="noStrike" spc="-1" dirty="0" smtClean="0">
                <a:solidFill>
                  <a:srgbClr val="0070C0"/>
                </a:solidFill>
                <a:latin typeface="Times New Roman"/>
                <a:ea typeface="SimSun"/>
              </a:rPr>
              <a:t>Psychologiczno - </a:t>
            </a:r>
            <a:r>
              <a:rPr lang="pl-PL" sz="2000" b="1" strike="noStrike" spc="-1" dirty="0">
                <a:solidFill>
                  <a:srgbClr val="0070C0"/>
                </a:solidFill>
                <a:latin typeface="Times New Roman"/>
                <a:ea typeface="SimSun"/>
              </a:rPr>
              <a:t>Pedagogicznego dla uczniów i </a:t>
            </a:r>
            <a:r>
              <a:rPr lang="pl-PL" sz="2000" b="1" strike="noStrike" spc="-1" dirty="0" smtClean="0">
                <a:solidFill>
                  <a:srgbClr val="0070C0"/>
                </a:solidFill>
                <a:latin typeface="Times New Roman"/>
                <a:ea typeface="SimSun"/>
              </a:rPr>
              <a:t>nauczycieli</a:t>
            </a:r>
            <a:r>
              <a:rPr lang="pl-PL" sz="2000" b="1" strike="noStrike" spc="-1" dirty="0" smtClean="0">
                <a:solidFill>
                  <a:srgbClr val="000000"/>
                </a:solidFill>
                <a:latin typeface="Times New Roman"/>
                <a:ea typeface="SimSun"/>
              </a:rPr>
              <a:t>.</a:t>
            </a:r>
            <a:r>
              <a:rPr lang="pl-PL" sz="2000" spc="-1" dirty="0">
                <a:latin typeface="Arial"/>
              </a:rPr>
              <a:t>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Program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powstał z inicjatywy Ministerstwa Edukacji i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Nauki,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które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to,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we współpracy z naukowcami z Uniwersytetu Kardynała Stefana Wyszyńskiego w Warszawie oraz przedstawicielami Fundacji Polskiej Akademii Nauk w Lublinie,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zamierzają przeciwdziałać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 skutkom pandemii. 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Działania w ramach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programu:</a:t>
            </a:r>
            <a:endParaRPr lang="pl-PL" sz="20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diagnoza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problemów uczniów, głównie w zakresie dobrostanu psychicznego w wyznaczonych 120 szkołach w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Polsce,</a:t>
            </a:r>
            <a:endParaRPr lang="pl-PL" sz="20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bieżące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wsparcie dzieci i młodzieży w odbudowywaniu relacji </a:t>
            </a: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rówieśniczych,</a:t>
            </a:r>
            <a:endParaRPr lang="pl-PL" sz="2000" b="0" strike="noStrike" spc="-1" dirty="0">
              <a:latin typeface="Arial"/>
            </a:endParaRPr>
          </a:p>
          <a:p>
            <a:pPr marL="216000" indent="-2160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l-PL" sz="2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szkolenia </a:t>
            </a:r>
            <a:r>
              <a:rPr lang="pl-PL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dla nauczycieli i specjalistów.</a:t>
            </a:r>
            <a:endParaRPr lang="pl-PL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000" b="0" strike="noStrike" spc="-1" dirty="0">
              <a:latin typeface="Arial"/>
            </a:endParaRPr>
          </a:p>
        </p:txBody>
      </p:sp>
      <p:pic>
        <p:nvPicPr>
          <p:cNvPr id="4098" name="Picture 2" descr="Program wsparcia psychologiczno-pedagogicznego dla uczniów i nauczycieli |  Wydział Nauk Pedagogicznych UKSW"/>
          <p:cNvPicPr>
            <a:picLocks noChangeAspect="1" noChangeArrowheads="1"/>
          </p:cNvPicPr>
          <p:nvPr/>
        </p:nvPicPr>
        <p:blipFill>
          <a:blip r:embed="rId2" cstate="print"/>
          <a:srcRect t="12167" b="15132"/>
          <a:stretch>
            <a:fillRect/>
          </a:stretch>
        </p:blipFill>
        <p:spPr bwMode="auto">
          <a:xfrm>
            <a:off x="755576" y="4797152"/>
            <a:ext cx="7662764" cy="185696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95536" y="476672"/>
            <a:ext cx="8064104" cy="24414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 ramach programu powstała </a:t>
            </a:r>
            <a:r>
              <a:rPr lang="pl-PL" sz="2100" b="1" strike="noStrike" spc="-1" dirty="0">
                <a:solidFill>
                  <a:srgbClr val="0070C0"/>
                </a:solidFill>
                <a:latin typeface="Times New Roman"/>
                <a:ea typeface="Times New Roman"/>
              </a:rPr>
              <a:t>Internetowa Platforma Specjalistyczno-Doradcza </a:t>
            </a:r>
            <a:r>
              <a:rPr lang="pl-PL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będąca źródłem wiedzy teoretycznej i praktycznej przydatnej w pracy wychowawczej oraz bazą narzędzi </a:t>
            </a:r>
            <a:r>
              <a:rPr lang="pl-PL" sz="21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badawczo - </a:t>
            </a:r>
            <a:r>
              <a:rPr lang="pl-PL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diagnostycznych </a:t>
            </a:r>
            <a:r>
              <a:rPr lang="pl-PL" sz="21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pl-PL" sz="21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pl-PL" sz="21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i </a:t>
            </a:r>
            <a:r>
              <a:rPr lang="pl-PL" sz="21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szkoleń (umożliwia rejestrację na szkolenia i konferencje)</a:t>
            </a:r>
            <a:r>
              <a:rPr lang="pl-PL" sz="2100" b="0" strike="noStrike" spc="-1" dirty="0">
                <a:solidFill>
                  <a:srgbClr val="000000"/>
                </a:solidFill>
                <a:latin typeface="Times New Roman"/>
                <a:ea typeface="SimSun"/>
              </a:rPr>
              <a:t> oraz obejmuje  wsparciem nie tylko uczniów i nauczycieli, ale także rodziców uczniów, którzy mierzą się z psychologicznymi skutkami pandemii.</a:t>
            </a:r>
            <a:endParaRPr lang="pl-PL" sz="2100" b="0" strike="noStrike" spc="-1" dirty="0">
              <a:latin typeface="Arial"/>
            </a:endParaRPr>
          </a:p>
        </p:txBody>
      </p:sp>
      <p:pic>
        <p:nvPicPr>
          <p:cNvPr id="224" name="Picture 2"/>
          <p:cNvPicPr/>
          <p:nvPr/>
        </p:nvPicPr>
        <p:blipFill>
          <a:blip r:embed="rId2" cstate="print"/>
          <a:stretch/>
        </p:blipFill>
        <p:spPr>
          <a:xfrm>
            <a:off x="395536" y="3068960"/>
            <a:ext cx="8490960" cy="2417760"/>
          </a:xfrm>
          <a:prstGeom prst="rect">
            <a:avLst/>
          </a:prstGeom>
          <a:ln w="9360">
            <a:noFill/>
          </a:ln>
        </p:spPr>
      </p:pic>
      <p:sp>
        <p:nvSpPr>
          <p:cNvPr id="4" name="Prostokąt 3"/>
          <p:cNvSpPr/>
          <p:nvPr/>
        </p:nvSpPr>
        <p:spPr>
          <a:xfrm>
            <a:off x="1043608" y="6021288"/>
            <a:ext cx="6467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Link do platformy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https://pwpp.uksw.edu.pl/</a:t>
            </a:r>
            <a:endParaRPr lang="pl-PL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Wszyscy specjaliści z Poradni Psychologiczno-Pedagogicznej w Busku-Zdroju brali udział w kilkudniowym szkoleniu pt. </a:t>
            </a: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„Szkolenia </a:t>
            </a:r>
            <a:r>
              <a:rPr lang="pl-PL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doradztwo dla kadr poradnictwa psychologiczno - pedagogicznego w województwie świętokrzyskim''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które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odbyło się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dniach  23 - 27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stycznia 2023 r.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Szkolenie obejmowało 3 kursy: 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1. diagnoza osobowości w modelu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Objawy -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Kompetencje – Cechy,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2. podstawy stosowania baterii diagnostycznej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KAPP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3. ocena funkcjonalna.</a:t>
            </a:r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Specjaliści z Poradni uzyskali uprawnienia do badania dzieci i młodzieży przy pomocy nowoczesnych narzędzi diagnostycznych. </a:t>
            </a:r>
          </a:p>
          <a:p>
            <a:pPr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2" name="Picture 4" descr="Szkolenia dla biznesmenów, z których warto skorzystać - WFS Polska -  Śniadania, biznes, networking"/>
          <p:cNvPicPr>
            <a:picLocks noChangeAspect="1" noChangeArrowheads="1"/>
          </p:cNvPicPr>
          <p:nvPr/>
        </p:nvPicPr>
        <p:blipFill>
          <a:blip r:embed="rId2" cstate="print"/>
          <a:srcRect l="7089" t="15062" r="17698" b="5346"/>
          <a:stretch>
            <a:fillRect/>
          </a:stretch>
        </p:blipFill>
        <p:spPr bwMode="auto">
          <a:xfrm>
            <a:off x="1475656" y="4005064"/>
            <a:ext cx="6084168" cy="248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300192" y="5589240"/>
            <a:ext cx="2304104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pl-PL" sz="2400" b="1" strike="noStrike" spc="-1" dirty="0" smtClean="0">
                <a:solidFill>
                  <a:srgbClr val="4F81BD"/>
                </a:solidFill>
                <a:latin typeface="Book Antiqua" pitchFamily="18" charset="0"/>
              </a:rPr>
              <a:t>Powiat Buski</a:t>
            </a:r>
            <a:endParaRPr lang="pl-PL" sz="2400" b="1" strike="noStrike" spc="-1" dirty="0">
              <a:latin typeface="Book Antiqua" pitchFamily="18" charset="0"/>
            </a:endParaRPr>
          </a:p>
        </p:txBody>
      </p:sp>
      <p:pic>
        <p:nvPicPr>
          <p:cNvPr id="226" name="Picture 2"/>
          <p:cNvPicPr/>
          <p:nvPr/>
        </p:nvPicPr>
        <p:blipFill>
          <a:blip r:embed="rId2" cstate="print"/>
          <a:stretch/>
        </p:blipFill>
        <p:spPr>
          <a:xfrm>
            <a:off x="1403640" y="332640"/>
            <a:ext cx="6408000" cy="43905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7" name="Picture 3"/>
          <p:cNvPicPr/>
          <p:nvPr/>
        </p:nvPicPr>
        <p:blipFill>
          <a:blip r:embed="rId3" cstate="print"/>
          <a:stretch/>
        </p:blipFill>
        <p:spPr>
          <a:xfrm>
            <a:off x="1187640" y="5301360"/>
            <a:ext cx="2632680" cy="1079280"/>
          </a:xfrm>
          <a:prstGeom prst="rect">
            <a:avLst/>
          </a:prstGeom>
          <a:ln w="9360">
            <a:noFill/>
          </a:ln>
        </p:spPr>
      </p:pic>
      <p:pic>
        <p:nvPicPr>
          <p:cNvPr id="228" name="Obraz 7"/>
          <p:cNvPicPr/>
          <p:nvPr/>
        </p:nvPicPr>
        <p:blipFill>
          <a:blip r:embed="rId4" cstate="print"/>
          <a:stretch/>
        </p:blipFill>
        <p:spPr>
          <a:xfrm>
            <a:off x="5436096" y="5445224"/>
            <a:ext cx="791280" cy="863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Times New Roman"/>
              </a:rPr>
              <a:t>Obszar działania Poradni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67640" y="1484640"/>
            <a:ext cx="4302720" cy="473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343080" indent="-342360" algn="just">
              <a:lnSpc>
                <a:spcPct val="100000"/>
              </a:lnSpc>
              <a:spcBef>
                <a:spcPts val="439"/>
              </a:spcBef>
            </a:pP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	Poradnia Psychologiczno - Pedagogiczna w Busku - Zdroju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ma pod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opieką dzieci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i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młodzież z Powiatu Buskiego, w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skład którego wchodzą </a:t>
            </a: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gminy: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Busko-Zdrój,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Gnojno,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>
                <a:solidFill>
                  <a:srgbClr val="000000"/>
                </a:solidFill>
                <a:latin typeface="Times New Roman"/>
              </a:rPr>
              <a:t>Nowy </a:t>
            </a: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Korczyn,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Pacanów,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Solec-Zdrój,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Stopnica,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Tuczępy, </a:t>
            </a:r>
            <a:endParaRPr lang="pl-PL" sz="22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200" b="0" strike="noStrike" spc="-1" dirty="0" smtClean="0">
                <a:solidFill>
                  <a:srgbClr val="000000"/>
                </a:solidFill>
                <a:latin typeface="Times New Roman"/>
              </a:rPr>
              <a:t>Wiślica. </a:t>
            </a:r>
            <a:endParaRPr lang="pl-PL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pl-PL" sz="2200" b="0" strike="noStrike" spc="-1" dirty="0">
              <a:latin typeface="Arial"/>
            </a:endParaRPr>
          </a:p>
        </p:txBody>
      </p:sp>
      <p:pic>
        <p:nvPicPr>
          <p:cNvPr id="165" name="Symbol zastępczy zawartości 3"/>
          <p:cNvPicPr/>
          <p:nvPr/>
        </p:nvPicPr>
        <p:blipFill>
          <a:blip r:embed="rId2" cstate="print"/>
          <a:stretch/>
        </p:blipFill>
        <p:spPr>
          <a:xfrm>
            <a:off x="4860032" y="1700808"/>
            <a:ext cx="3887640" cy="4364280"/>
          </a:xfrm>
          <a:prstGeom prst="rect">
            <a:avLst/>
          </a:prstGeom>
          <a:ln w="9360">
            <a:noFill/>
          </a:ln>
        </p:spPr>
      </p:pic>
      <p:sp>
        <p:nvSpPr>
          <p:cNvPr id="5" name="Podtytuł 1"/>
          <p:cNvSpPr txBox="1">
            <a:spLocks/>
          </p:cNvSpPr>
          <p:nvPr/>
        </p:nvSpPr>
        <p:spPr>
          <a:xfrm>
            <a:off x="827584" y="6242447"/>
            <a:ext cx="813690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Poradnia obejmuje opieką wszystkie przedszkola</a:t>
            </a:r>
            <a:r>
              <a:rPr lang="pl-PL" sz="2000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szkoły</a:t>
            </a:r>
            <a:r>
              <a:rPr kumimoji="0" lang="pl-PL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 specjalne ośrodki szkolno-wychowawcze funkcjonujące na terenie Powiatu Buskiego. </a:t>
            </a:r>
            <a:r>
              <a:rPr kumimoji="0" lang="pl-PL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395640" y="404640"/>
            <a:ext cx="7920000" cy="3747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Poradnia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Psychologiczno‑Pedagogiczna</a:t>
            </a: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w 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Busku‑Zdroju</a:t>
            </a:r>
            <a:r>
              <a:rPr lang="pl-PL" sz="24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ul</a:t>
            </a: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Bohaterów Warszawy 120, 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28‑100</a:t>
            </a: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r>
              <a:rPr lang="pl-PL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Busko‑Zdrój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41 2345670 sekretariat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41 2345673 rejestracja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501 356 354 rejestracja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pl-PL" sz="24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sekretariat@ppp.busko.pl</a:t>
            </a:r>
            <a:r>
              <a:rPr lang="pl-PL" sz="2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lub </a:t>
            </a:r>
            <a:r>
              <a:rPr lang="pl-PL" sz="2400" b="0" strike="noStrike" spc="-1" dirty="0" err="1" smtClean="0">
                <a:solidFill>
                  <a:srgbClr val="000000"/>
                </a:solidFill>
                <a:latin typeface="Times New Roman"/>
                <a:ea typeface="DejaVu Sans"/>
                <a:hlinkClick r:id="rId2"/>
              </a:rPr>
              <a:t>rejestracja@ppp.busko.pl</a:t>
            </a:r>
            <a:endParaRPr lang="pl-PL" sz="2400" b="0" strike="noStrike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50000"/>
              </a:lnSpc>
            </a:pPr>
            <a:r>
              <a:rPr lang="pl-PL" sz="2400" b="1" spc="-1" dirty="0" smtClean="0">
                <a:solidFill>
                  <a:srgbClr val="000000"/>
                </a:solidFill>
                <a:latin typeface="Times New Roman"/>
              </a:rPr>
              <a:t>godziny otwarcia: od poniedziałku do piątku 8:00-16:00</a:t>
            </a:r>
            <a:endParaRPr lang="pl-PL" sz="2400" b="1" spc="-1" dirty="0" smtClean="0"/>
          </a:p>
          <a:p>
            <a:pPr>
              <a:lnSpc>
                <a:spcPct val="150000"/>
              </a:lnSpc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167" name="Picture 2"/>
          <p:cNvPicPr/>
          <p:nvPr/>
        </p:nvPicPr>
        <p:blipFill>
          <a:blip r:embed="rId3" cstate="print"/>
          <a:srcRect l="14251" r="14085"/>
          <a:stretch/>
        </p:blipFill>
        <p:spPr>
          <a:xfrm>
            <a:off x="1115640" y="4437000"/>
            <a:ext cx="6623640" cy="187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683640" y="692640"/>
            <a:ext cx="741600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Podstawowym celem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Poradni jest </a:t>
            </a: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pomoc dzieciom, młodzieży, rodzicom </a:t>
            </a: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/>
            </a:r>
            <a:b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</a:br>
            <a:r>
              <a:rPr lang="pl-PL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 </a:t>
            </a:r>
            <a:r>
              <a:rPr lang="pl-PL" sz="2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nauczycielom.</a:t>
            </a:r>
            <a:endParaRPr lang="pl-PL" sz="2800" b="0" strike="noStrike" spc="-1" dirty="0">
              <a:latin typeface="Arial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755640" y="2853000"/>
            <a:ext cx="4175640" cy="286092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0" name="Picture 4"/>
          <p:cNvPicPr/>
          <p:nvPr/>
        </p:nvPicPr>
        <p:blipFill>
          <a:blip r:embed="rId3" cstate="print"/>
          <a:stretch/>
        </p:blipFill>
        <p:spPr>
          <a:xfrm>
            <a:off x="5724000" y="3213000"/>
            <a:ext cx="2761560" cy="228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67640" y="1989000"/>
            <a:ext cx="8315640" cy="458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Poradnia Psychologiczno - Pedagogiczna w Busku-Zdroju  udziela swoim klientom rzetelnej pomocy psychologicznej, pedagogicznej i logopedycznej. Zespół specjalistów dba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 dobro klienta, zapewnia poszanowanie jego praw </a:t>
            </a:r>
            <a:r>
              <a:t/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(ze szczególnym uwzględnieniem prawa do indywidualnego rozwoju i prawa do dokonywania samodzielnych wyborów), zapewnia dyskrecję, wspiera w podejmowaniu ważnych dla niego decyzji i pomaga w sytuacjach trudnych.</a:t>
            </a:r>
            <a:r>
              <a:t/>
            </a:r>
            <a:br/>
            <a:endParaRPr lang="pl-PL" sz="2400" b="0" strike="noStrike" spc="-1"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2" cstate="print"/>
          <a:stretch/>
        </p:blipFill>
        <p:spPr>
          <a:xfrm>
            <a:off x="6516216" y="188640"/>
            <a:ext cx="2072160" cy="148392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1907704" y="476672"/>
            <a:ext cx="4463640" cy="69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Misja Poradni </a:t>
            </a:r>
            <a:endParaRPr lang="pl-PL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899640" y="404640"/>
            <a:ext cx="748800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Głównym zadaniem Poradni </a:t>
            </a:r>
            <a:endParaRPr lang="pl-PL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jest diagnozowanie dzieci i młodzieży.</a:t>
            </a:r>
            <a:endParaRPr lang="pl-PL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800" b="0" strike="noStrike" spc="-1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843808" y="1773720"/>
            <a:ext cx="3168352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Efektem diagnozy jest wydanie: </a:t>
            </a:r>
            <a:endParaRPr lang="pl-PL" sz="3200" b="1" strike="noStrike" spc="-1" dirty="0">
              <a:latin typeface="Arial"/>
            </a:endParaRPr>
          </a:p>
        </p:txBody>
      </p:sp>
      <p:sp>
        <p:nvSpPr>
          <p:cNvPr id="176" name="CustomShape 3"/>
          <p:cNvSpPr/>
          <p:nvPr/>
        </p:nvSpPr>
        <p:spPr>
          <a:xfrm>
            <a:off x="2657160" y="3466440"/>
            <a:ext cx="1649520" cy="676440"/>
          </a:xfrm>
          <a:custGeom>
            <a:avLst/>
            <a:gdLst/>
            <a:ahLst/>
            <a:cxnLst/>
            <a:rect l="l" t="t" r="r" b="b"/>
            <a:pathLst>
              <a:path w="1650355" h="677068">
                <a:moveTo>
                  <a:pt x="1650355" y="0"/>
                </a:moveTo>
                <a:lnTo>
                  <a:pt x="1650355" y="338534"/>
                </a:lnTo>
                <a:lnTo>
                  <a:pt x="0" y="338534"/>
                </a:lnTo>
                <a:lnTo>
                  <a:pt x="0" y="677068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1387800" y="4143240"/>
            <a:ext cx="2538360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 dirty="0">
                <a:solidFill>
                  <a:srgbClr val="1F497D"/>
                </a:solidFill>
                <a:latin typeface="Times New Roman"/>
                <a:ea typeface="DejaVu Sans"/>
              </a:rPr>
              <a:t>opinii </a:t>
            </a:r>
            <a:endParaRPr lang="pl-PL" sz="3200" b="0" strike="noStrike" spc="-1" dirty="0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307760" y="3466440"/>
            <a:ext cx="1649520" cy="676440"/>
          </a:xfrm>
          <a:custGeom>
            <a:avLst/>
            <a:gdLst/>
            <a:ahLst/>
            <a:cxnLst/>
            <a:rect l="l" t="t" r="r" b="b"/>
            <a:pathLst>
              <a:path w="1650355" h="677068">
                <a:moveTo>
                  <a:pt x="0" y="0"/>
                </a:moveTo>
                <a:lnTo>
                  <a:pt x="0" y="338534"/>
                </a:lnTo>
                <a:lnTo>
                  <a:pt x="1650355" y="338534"/>
                </a:lnTo>
                <a:lnTo>
                  <a:pt x="1650355" y="677068"/>
                </a:lnTo>
              </a:path>
            </a:pathLst>
          </a:custGeom>
          <a:noFill/>
          <a:ln>
            <a:solidFill>
              <a:schemeClr val="dk2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4688640" y="4143240"/>
            <a:ext cx="2538360" cy="1692000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2040" tIns="122040" rIns="122040" bIns="1220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1120"/>
              </a:spcAft>
            </a:pPr>
            <a:r>
              <a:rPr lang="pl-PL" sz="32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orzeczeń </a:t>
            </a: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395640" y="548640"/>
            <a:ext cx="8424832" cy="545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3000" lnSpcReduction="20000"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pl-PL" sz="1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lang="pl-PL" sz="3200" b="1" strike="noStrike" spc="-1" dirty="0" smtClean="0">
                <a:solidFill>
                  <a:srgbClr val="0070C0"/>
                </a:solidFill>
                <a:latin typeface="Times New Roman"/>
              </a:rPr>
              <a:t>Poradnia wydaje opinie </a:t>
            </a:r>
            <a:r>
              <a:rPr lang="pl-PL" sz="3200" b="1" strike="noStrike" spc="-1" dirty="0">
                <a:solidFill>
                  <a:srgbClr val="0070C0"/>
                </a:solidFill>
                <a:latin typeface="Times New Roman"/>
              </a:rPr>
              <a:t>w sprawach</a:t>
            </a:r>
            <a:r>
              <a:rPr lang="pl-PL" sz="3200" b="1" strike="noStrike" spc="-1" dirty="0" smtClean="0">
                <a:solidFill>
                  <a:srgbClr val="0070C0"/>
                </a:solidFill>
                <a:latin typeface="Times New Roman"/>
              </a:rPr>
              <a:t>:</a:t>
            </a: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wczesnego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wspomagania rozwoju dziecka,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zindywidualizowanej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ścieżki kształcenia,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odroczenia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rozpoczęcia spełniania przez dziecko obowiązku szkolnego,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dostosowania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wymagań edukacyjnych wynikających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</a:b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z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programu nauczania do indywidualnych potrzeb edukacyjnych ucznia,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objęcia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dziecka pomocą psychologiczno-pedagogiczną w szkole lub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placówce, </a:t>
            </a:r>
            <a:endParaRPr lang="pl-PL" sz="3200" b="0" strike="noStrike" spc="-1" dirty="0">
              <a:latin typeface="Arial"/>
            </a:endParaRPr>
          </a:p>
          <a:p>
            <a:pPr marL="442913" indent="-354013" algn="just">
              <a:lnSpc>
                <a:spcPct val="100000"/>
              </a:lnSpc>
              <a:spcBef>
                <a:spcPts val="641"/>
              </a:spcBef>
              <a:buFont typeface="Arial" pitchFamily="34" charset="0"/>
              <a:buChar char="•"/>
            </a:pP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specyficznych trudności w uczeniu </a:t>
            </a:r>
            <a:r>
              <a:rPr lang="pl-PL" sz="3200" b="0" strike="noStrike" spc="-1" dirty="0">
                <a:solidFill>
                  <a:srgbClr val="000000"/>
                </a:solidFill>
                <a:latin typeface="Times New Roman"/>
              </a:rPr>
              <a:t>się (dysleksja, </a:t>
            </a:r>
            <a:r>
              <a:rPr lang="pl-PL" sz="3200" b="0" strike="noStrike" spc="-1" dirty="0" smtClean="0">
                <a:solidFill>
                  <a:srgbClr val="000000"/>
                </a:solidFill>
                <a:latin typeface="Times New Roman"/>
              </a:rPr>
              <a:t>dysortografia, dysgrafia).</a:t>
            </a:r>
            <a:endParaRPr lang="pl-PL" sz="3200" b="0" strike="noStrike" spc="-1" dirty="0">
              <a:latin typeface="Arial"/>
            </a:endParaRPr>
          </a:p>
          <a:p>
            <a:pPr marL="343080" indent="1440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  <a:p>
            <a:pPr marL="343080" indent="14400">
              <a:lnSpc>
                <a:spcPct val="100000"/>
              </a:lnSpc>
              <a:spcBef>
                <a:spcPts val="641"/>
              </a:spcBef>
            </a:pPr>
            <a:endParaRPr lang="pl-PL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 cstate="print"/>
          <a:stretch/>
        </p:blipFill>
        <p:spPr>
          <a:xfrm>
            <a:off x="6228184" y="4293096"/>
            <a:ext cx="2376264" cy="2146368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395640" y="548640"/>
            <a:ext cx="8568848" cy="73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Poradnia wydaje orzeczenie </a:t>
            </a:r>
            <a:r>
              <a:rPr lang="pl-PL" sz="2400" b="1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o potrzebie kształcenia specjalnego</a:t>
            </a:r>
            <a:endParaRPr lang="pl-P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1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dla dzieci i młodzieży: 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5536" y="1533465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niesłyszących,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słabosłyszących,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ruchowo, w tym z afazją,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lekkim,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umiarkowanym,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niepełnosprawnych intelektualnie w stopniu znacznym,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autyzmem, w tym z zespołem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Aspergera,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niepełnosprawnością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sprzężoną,</a:t>
            </a:r>
          </a:p>
          <a:p>
            <a:pPr marL="811213" indent="-4572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niedostosowanych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społeczne,</a:t>
            </a:r>
          </a:p>
          <a:p>
            <a:pPr marL="811213" indent="-635000">
              <a:buFont typeface="+mj-lt"/>
              <a:buAutoNum type="arabicParenR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zagrożonych niedostosowaniem społecznym.</a:t>
            </a: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681</Words>
  <Application>Microsoft Office PowerPoint</Application>
  <PresentationFormat>Pokaz na ekranie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26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renatak</cp:lastModifiedBy>
  <cp:revision>89</cp:revision>
  <dcterms:created xsi:type="dcterms:W3CDTF">2023-02-03T20:51:44Z</dcterms:created>
  <dcterms:modified xsi:type="dcterms:W3CDTF">2023-02-17T14:05:35Z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Pokaz na ekranie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