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62" r:id="rId4"/>
    <p:sldId id="258" r:id="rId5"/>
    <p:sldId id="260" r:id="rId6"/>
    <p:sldId id="263" r:id="rId7"/>
    <p:sldId id="276" r:id="rId8"/>
    <p:sldId id="264" r:id="rId9"/>
    <p:sldId id="298" r:id="rId10"/>
    <p:sldId id="299" r:id="rId11"/>
    <p:sldId id="289" r:id="rId12"/>
    <p:sldId id="282" r:id="rId13"/>
    <p:sldId id="290" r:id="rId14"/>
    <p:sldId id="303" r:id="rId15"/>
    <p:sldId id="281" r:id="rId16"/>
    <p:sldId id="296" r:id="rId17"/>
    <p:sldId id="266" r:id="rId18"/>
    <p:sldId id="267" r:id="rId19"/>
    <p:sldId id="268" r:id="rId20"/>
    <p:sldId id="283" r:id="rId21"/>
    <p:sldId id="297" r:id="rId22"/>
    <p:sldId id="291" r:id="rId23"/>
    <p:sldId id="300" r:id="rId24"/>
    <p:sldId id="302" r:id="rId25"/>
    <p:sldId id="305" r:id="rId26"/>
    <p:sldId id="275" r:id="rId27"/>
    <p:sldId id="287" r:id="rId28"/>
    <p:sldId id="294" r:id="rId29"/>
    <p:sldId id="293" r:id="rId30"/>
    <p:sldId id="269" r:id="rId31"/>
    <p:sldId id="304" r:id="rId32"/>
    <p:sldId id="270" r:id="rId33"/>
    <p:sldId id="279" r:id="rId34"/>
    <p:sldId id="272" r:id="rId35"/>
    <p:sldId id="273" r:id="rId36"/>
    <p:sldId id="274" r:id="rId37"/>
  </p:sldIdLst>
  <p:sldSz cx="9144000" cy="6858000" type="screen4x3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  <a:srgbClr val="FF33CC"/>
    <a:srgbClr val="009900"/>
    <a:srgbClr val="0ECCF2"/>
    <a:srgbClr val="A30D91"/>
    <a:srgbClr val="FF9933"/>
    <a:srgbClr val="CCF567"/>
    <a:srgbClr val="D6F785"/>
    <a:srgbClr val="FBD4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450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4439694-8258-48EC-8D61-74FA5C442C3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C5CBCD-20FC-4933-95AA-0D236B550986}" type="slidenum">
              <a:rPr lang="pl-PL" altLang="pl-PL"/>
              <a:pPr/>
              <a:t>1</a:t>
            </a:fld>
            <a:endParaRPr lang="pl-PL" altLang="pl-PL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FB7A1E-405D-4B47-B553-33A614AA9D42}" type="slidenum">
              <a:rPr lang="pl-PL" altLang="pl-PL"/>
              <a:pPr/>
              <a:t>17</a:t>
            </a:fld>
            <a:endParaRPr lang="pl-PL" altLang="pl-PL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97CF1D-EC61-4B0D-BB8E-3639F249C518}" type="slidenum">
              <a:rPr lang="pl-PL" altLang="pl-PL"/>
              <a:pPr/>
              <a:t>18</a:t>
            </a:fld>
            <a:endParaRPr lang="pl-PL" altLang="pl-PL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866454-C286-44D0-A33A-BAF81E04CCA0}" type="slidenum">
              <a:rPr lang="pl-PL" altLang="pl-PL"/>
              <a:pPr/>
              <a:t>19</a:t>
            </a:fld>
            <a:endParaRPr lang="pl-PL" altLang="pl-PL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altLang="pl-PL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A165B442-94EB-4FDA-9323-17585B9F3504}" type="slidenum">
              <a:rPr lang="pl-PL" altLang="pl-PL" sz="1200"/>
              <a:pPr algn="r" eaLnBrk="1" hangingPunct="1"/>
              <a:t>20</a:t>
            </a:fld>
            <a:endParaRPr lang="pl-PL" altLang="pl-PL" sz="120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340971DC-B383-44B3-ACEB-434A08369A7B}" type="slidenum">
              <a:rPr lang="pl-PL" altLang="pl-PL" sz="1200"/>
              <a:pPr algn="r" eaLnBrk="1" hangingPunct="1"/>
              <a:t>21</a:t>
            </a:fld>
            <a:endParaRPr lang="pl-PL" altLang="pl-PL" sz="12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altLang="pl-PL"/>
          </a:p>
        </p:txBody>
      </p:sp>
      <p:sp>
        <p:nvSpPr>
          <p:cNvPr id="57348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EEB2D8-8F44-48F0-89C5-8286CC0D84D7}" type="slidenum">
              <a:rPr lang="pl-PL" altLang="pl-PL"/>
              <a:pPr/>
              <a:t>26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F11AB0B4-5219-4FC7-AB9B-98B4579A56D8}" type="slidenum">
              <a:rPr lang="pl-PL" altLang="pl-PL" sz="1200"/>
              <a:pPr algn="r" eaLnBrk="1" hangingPunct="1"/>
              <a:t>27</a:t>
            </a:fld>
            <a:endParaRPr lang="pl-PL" altLang="pl-PL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B24AF9-A6B5-4FA6-A5A2-83E8F10C08F3}" type="slidenum">
              <a:rPr lang="pl-PL" altLang="pl-PL"/>
              <a:pPr/>
              <a:t>30</a:t>
            </a:fld>
            <a:endParaRPr lang="pl-PL" altLang="pl-PL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476689-7A33-4BE4-8BA9-642876C94A6F}" type="slidenum">
              <a:rPr lang="pl-PL" altLang="pl-PL"/>
              <a:pPr/>
              <a:t>32</a:t>
            </a:fld>
            <a:endParaRPr lang="pl-PL" altLang="pl-PL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DB2E6DDE-C6A1-4ACE-BC1E-E2EF101C34E1}" type="slidenum">
              <a:rPr lang="pl-PL" altLang="pl-PL" sz="1200"/>
              <a:pPr algn="r" eaLnBrk="1" hangingPunct="1"/>
              <a:t>33</a:t>
            </a:fld>
            <a:endParaRPr lang="pl-PL" altLang="pl-PL" sz="120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311BBA-021D-4344-9171-09B7C128E2E1}" type="slidenum">
              <a:rPr lang="pl-PL" altLang="pl-PL"/>
              <a:pPr/>
              <a:t>2</a:t>
            </a:fld>
            <a:endParaRPr lang="pl-PL" altLang="pl-PL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9F4A39-2BD8-4A20-A7B6-6A874F68B522}" type="slidenum">
              <a:rPr lang="pl-PL" altLang="pl-PL"/>
              <a:pPr/>
              <a:t>34</a:t>
            </a:fld>
            <a:endParaRPr lang="pl-PL" altLang="pl-PL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07881A-ADEC-432B-9046-BC708D9C3F28}" type="slidenum">
              <a:rPr lang="pl-PL" altLang="pl-PL"/>
              <a:pPr/>
              <a:t>35</a:t>
            </a:fld>
            <a:endParaRPr lang="pl-PL" altLang="pl-PL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87C0F1-D6A2-4A54-888A-88F179EC6FEE}" type="slidenum">
              <a:rPr lang="pl-PL" altLang="pl-PL"/>
              <a:pPr/>
              <a:t>36</a:t>
            </a:fld>
            <a:endParaRPr lang="pl-PL" altLang="pl-PL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870FC6-6F06-464F-9880-06C5DB356C75}" type="slidenum">
              <a:rPr lang="pl-PL" altLang="pl-PL"/>
              <a:pPr/>
              <a:t>3</a:t>
            </a:fld>
            <a:endParaRPr lang="pl-PL" altLang="pl-PL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A3FD75-8BD1-45C6-8C53-09F6ECBF09FA}" type="slidenum">
              <a:rPr lang="pl-PL" altLang="pl-PL"/>
              <a:pPr/>
              <a:t>4</a:t>
            </a:fld>
            <a:endParaRPr lang="pl-PL" altLang="pl-PL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AAA4D9-FB07-4854-9A5F-FA41C37CDD62}" type="slidenum">
              <a:rPr lang="pl-PL" altLang="pl-PL"/>
              <a:pPr/>
              <a:t>5</a:t>
            </a:fld>
            <a:endParaRPr lang="pl-PL" altLang="pl-PL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7E047F-FE27-4B96-BF23-C8965DA2B171}" type="slidenum">
              <a:rPr lang="pl-PL" altLang="pl-PL"/>
              <a:pPr/>
              <a:t>6</a:t>
            </a:fld>
            <a:endParaRPr lang="pl-PL" altLang="pl-PL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altLang="pl-PL"/>
          </a:p>
        </p:txBody>
      </p:sp>
      <p:sp>
        <p:nvSpPr>
          <p:cNvPr id="47108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697D58-AFEA-4640-AE25-DEE4CE958F46}" type="slidenum">
              <a:rPr lang="pl-PL" altLang="pl-PL"/>
              <a:pPr/>
              <a:t>7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33F10C-CFFC-43DF-B6E9-3165B2967309}" type="slidenum">
              <a:rPr lang="pl-PL" altLang="pl-PL"/>
              <a:pPr/>
              <a:t>8</a:t>
            </a:fld>
            <a:endParaRPr lang="pl-PL" altLang="pl-PL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173D0627-92B9-42EA-87BD-BF96D3B6C531}" type="slidenum">
              <a:rPr lang="pl-PL" altLang="pl-PL" sz="1200"/>
              <a:pPr algn="r" eaLnBrk="1" hangingPunct="1"/>
              <a:t>12</a:t>
            </a:fld>
            <a:endParaRPr lang="pl-PL" altLang="pl-PL" sz="12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606C7-697F-4671-8197-F8FB46DAD15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04E42-7B89-433A-B902-BF4F5C26702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DD2D8-97DF-4B4B-BEEC-30F7F50B52E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1C645-7F82-4C81-A746-888AAAF05E3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233C9-E622-415E-B104-56926F67FCF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162E9-A498-4263-8DC8-6E9456B28B8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28DF8-19F2-4B79-9487-279D06146CF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CD1BF-CC46-451D-B543-60D81F6C053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28E47-6763-4E12-A809-B518AAF35D7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82565-AA00-45DA-84B3-0046CA74D5C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1D76D-7339-4547-8DA7-D123A184F45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BD4B7"/>
            </a:gs>
            <a:gs pos="13000">
              <a:srgbClr val="CCF567"/>
            </a:gs>
            <a:gs pos="50000">
              <a:srgbClr val="FFFFFF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4F833A3F-76F0-4F6F-8490-BFEBB33DBDE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03%20Dornenv&#246;gel.wma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jpeg"/><Relationship Id="rId4" Type="http://schemas.openxmlformats.org/officeDocument/2006/relationships/image" Target="../media/image67.png"/><Relationship Id="rId9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hyperlink" Target="http://www.sosw-bronina.edu.pl/files/pl/Obraz%20134.jpg" TargetMode="External"/><Relationship Id="rId7" Type="http://schemas.openxmlformats.org/officeDocument/2006/relationships/image" Target="../media/image87.jpe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12" Type="http://schemas.openxmlformats.org/officeDocument/2006/relationships/image" Target="../media/image10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11" Type="http://schemas.openxmlformats.org/officeDocument/2006/relationships/image" Target="../media/image100.png"/><Relationship Id="rId5" Type="http://schemas.openxmlformats.org/officeDocument/2006/relationships/image" Target="../media/image95.jpeg"/><Relationship Id="rId10" Type="http://schemas.openxmlformats.org/officeDocument/2006/relationships/image" Target="../media/image99.png"/><Relationship Id="rId4" Type="http://schemas.openxmlformats.org/officeDocument/2006/relationships/image" Target="../media/image94.jpeg"/><Relationship Id="rId9" Type="http://schemas.openxmlformats.org/officeDocument/2006/relationships/hyperlink" Target="http://www.google.pl/url?sa=i&amp;rct=j&amp;q=szlachetna+paczka&amp;source=images&amp;cd=&amp;cad=rja&amp;docid=Vq3iqjE95AxgNM&amp;tbnid=b2Z_jYz0zQNQHM:&amp;ved=0CAUQjRw&amp;url=http://kiszewski.org.pl/category/blog/&amp;ei=RgQtUdfKJYectAaXy4HIBw&amp;bvm=bv.42965579,d.Yms&amp;psig=AFQjCNFsjDLARTGv1tQ4IEtpsLXck_LO1A&amp;ust=1361991084312479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9" Type="http://schemas.openxmlformats.org/officeDocument/2006/relationships/image" Target="../media/image10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jpe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png"/><Relationship Id="rId10" Type="http://schemas.openxmlformats.org/officeDocument/2006/relationships/image" Target="../media/image125.jpe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1.jp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jpeg"/><Relationship Id="rId5" Type="http://schemas.openxmlformats.org/officeDocument/2006/relationships/image" Target="../media/image157.jpg"/><Relationship Id="rId4" Type="http://schemas.openxmlformats.org/officeDocument/2006/relationships/image" Target="../media/image15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sosw@sosw-bronina.edu.p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A0776DC-0853-45A2-AA71-0A1B349C0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03 Dornenvögel.wma"/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7924800" y="5943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0" y="1268413"/>
            <a:ext cx="9144000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t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6000" b="1" dirty="0">
                <a:solidFill>
                  <a:srgbClr val="9ACD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 </a:t>
            </a:r>
            <a:r>
              <a:rPr lang="pl-PL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Ośrodek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pl-PL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Szkolno</a:t>
            </a:r>
            <a:r>
              <a:rPr lang="pl-PL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 - Wychowawczy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pl-PL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/>
              </a:rPr>
              <a:t>w Broninie</a:t>
            </a:r>
            <a:endParaRPr lang="pl-PL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ransition spd="slow" advTm="11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8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8"/>
                </p:tgtEl>
              </p:cMediaNode>
            </p:audio>
          </p:childTnLst>
        </p:cTn>
      </p:par>
    </p:tnLst>
    <p:bldLst>
      <p:bldP spid="410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ww.sosw-bronina.edu.pl/files/pl/DSC07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759" y="898205"/>
            <a:ext cx="2590800" cy="1723345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</p:pic>
      <p:pic>
        <p:nvPicPr>
          <p:cNvPr id="10" name="Picture 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4519" y="92986"/>
            <a:ext cx="2528564" cy="2528564"/>
          </a:xfrm>
          <a:prstGeom prst="rect">
            <a:avLst/>
          </a:prstGeom>
          <a:noFill/>
          <a:ln w="22225">
            <a:solidFill>
              <a:srgbClr val="FF33CC"/>
            </a:solidFill>
            <a:miter lim="800000"/>
            <a:headEnd/>
            <a:tailEnd/>
          </a:ln>
        </p:spPr>
      </p:pic>
      <p:sp>
        <p:nvSpPr>
          <p:cNvPr id="11" name="Prostokąt 10"/>
          <p:cNvSpPr>
            <a:spLocks noChangeArrowheads="1"/>
          </p:cNvSpPr>
          <p:nvPr/>
        </p:nvSpPr>
        <p:spPr bwMode="auto">
          <a:xfrm>
            <a:off x="952500" y="47357"/>
            <a:ext cx="6172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pl-PL" altLang="pl-PL" sz="3200" b="1">
                <a:solidFill>
                  <a:srgbClr val="0000FF"/>
                </a:solidFill>
                <a:latin typeface="Times New Roman" pitchFamily="18" charset="0"/>
              </a:rPr>
              <a:t>Rewalidacja i terapia</a:t>
            </a:r>
            <a:endParaRPr lang="pl-PL" altLang="pl-PL" sz="3200"/>
          </a:p>
        </p:txBody>
      </p:sp>
      <p:pic>
        <p:nvPicPr>
          <p:cNvPr id="77828" name="Picture 4" descr="http://www.sosw-bronina.edu.pl/files/pl/DSC07.JPG"/>
          <p:cNvPicPr>
            <a:picLocks noChangeAspect="1" noChangeArrowheads="1"/>
          </p:cNvPicPr>
          <p:nvPr/>
        </p:nvPicPr>
        <p:blipFill>
          <a:blip r:embed="rId4"/>
          <a:srcRect l="5906" t="22829" r="9280"/>
          <a:stretch>
            <a:fillRect/>
          </a:stretch>
        </p:blipFill>
        <p:spPr bwMode="auto">
          <a:xfrm>
            <a:off x="6193336" y="2922953"/>
            <a:ext cx="2667000" cy="1614118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39872" y="1636295"/>
            <a:ext cx="1400175" cy="1390650"/>
          </a:xfrm>
          <a:prstGeom prst="rect">
            <a:avLst/>
          </a:prstGeom>
          <a:noFill/>
          <a:ln w="22225">
            <a:solidFill>
              <a:srgbClr val="006600"/>
            </a:solidFill>
            <a:miter lim="800000"/>
            <a:headEnd/>
            <a:tailEnd/>
          </a:ln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7D9E9870-B4C9-44DE-9ED6-E2126D87F333}"/>
              </a:ext>
            </a:extLst>
          </p:cNvPr>
          <p:cNvSpPr/>
          <p:nvPr/>
        </p:nvSpPr>
        <p:spPr>
          <a:xfrm>
            <a:off x="190917" y="562400"/>
            <a:ext cx="4572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Char char="ü"/>
            </a:pPr>
            <a:r>
              <a:rPr lang="pl-PL" altLang="pl-PL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KOMUNIKACJA  ALTERNATYWNA         </a:t>
            </a:r>
          </a:p>
          <a:p>
            <a:pPr eaLnBrk="1" hangingPunct="1"/>
            <a:r>
              <a:rPr lang="pl-PL" altLang="pl-PL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  m.in.  MAKATON </a:t>
            </a:r>
          </a:p>
          <a:p>
            <a:pPr eaLnBrk="1" hangingPunct="1"/>
            <a:endParaRPr lang="pl-PL" altLang="pl-PL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pl-PL" altLang="pl-PL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KOREKTA WAD POSTAWY</a:t>
            </a:r>
          </a:p>
          <a:p>
            <a:pPr eaLnBrk="1" hangingPunct="1"/>
            <a:endParaRPr lang="pl-PL" altLang="pl-PL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pl-PL" altLang="pl-PL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TERAPIA LOGOPEDYCZNA</a:t>
            </a:r>
          </a:p>
          <a:p>
            <a:pPr eaLnBrk="1" hangingPunct="1"/>
            <a:endParaRPr lang="pl-PL" altLang="pl-PL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pl-PL" altLang="pl-PL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INTEGRACJA SENSORYCZNA</a:t>
            </a:r>
          </a:p>
          <a:p>
            <a:pPr eaLnBrk="1" hangingPunct="1"/>
            <a:endParaRPr lang="pl-PL" altLang="pl-PL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pl-PL" altLang="pl-PL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HIPOTERAPIA</a:t>
            </a:r>
          </a:p>
          <a:p>
            <a:pPr eaLnBrk="1" hangingPunct="1"/>
            <a:endParaRPr lang="pl-PL" altLang="pl-PL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pl-PL" altLang="pl-PL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EEG  BIOFEEDBACK</a:t>
            </a:r>
          </a:p>
          <a:p>
            <a:pPr eaLnBrk="1" hangingPunct="1">
              <a:buFont typeface="Wingdings" pitchFamily="2" charset="2"/>
              <a:buChar char="ü"/>
            </a:pPr>
            <a:endParaRPr lang="pl-PL" altLang="pl-PL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pl-PL" altLang="pl-PL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ARTETERAPIA</a:t>
            </a:r>
          </a:p>
          <a:p>
            <a:pPr eaLnBrk="1" hangingPunct="1"/>
            <a:endParaRPr lang="pl-PL" altLang="pl-PL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pl-PL" altLang="pl-PL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TERAPIA RĘKI</a:t>
            </a:r>
          </a:p>
          <a:p>
            <a:pPr eaLnBrk="1" hangingPunct="1"/>
            <a:endParaRPr lang="pl-PL" altLang="pl-PL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pl-PL" altLang="pl-PL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KINEZJOLOGIA EDUKACYJNA</a:t>
            </a:r>
          </a:p>
          <a:p>
            <a:pPr eaLnBrk="1" hangingPunct="1"/>
            <a:endParaRPr lang="pl-PL" altLang="pl-PL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pl-PL" altLang="pl-PL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METODA BEHAWIORALNA</a:t>
            </a:r>
          </a:p>
          <a:p>
            <a:pPr eaLnBrk="1" hangingPunct="1"/>
            <a:endParaRPr lang="pl-PL" altLang="pl-PL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pl-PL" altLang="pl-PL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METODA KRAKOWSKA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5B2AC23-AB8D-45CB-B699-5261C2FED8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547" y="4411280"/>
            <a:ext cx="1756814" cy="2275492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335B3E70-5460-4F32-8A19-588A4CABE6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570174"/>
            <a:ext cx="1889977" cy="2978852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9" name="Picture 2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79571" y="5083848"/>
            <a:ext cx="1889976" cy="1726795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0"/>
    </mc:Choice>
    <mc:Fallback xmlns="">
      <p:transition spd="slow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7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C8DC19C-AFE9-4FDB-85D9-8A65AB2AB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82" y="4164735"/>
            <a:ext cx="2742672" cy="2502188"/>
          </a:xfrm>
          <a:prstGeom prst="rect">
            <a:avLst/>
          </a:prstGeom>
          <a:ln w="22225">
            <a:solidFill>
              <a:srgbClr val="7030A0"/>
            </a:solidFill>
          </a:ln>
        </p:spPr>
      </p:pic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2400" b="1">
                <a:solidFill>
                  <a:srgbClr val="0000FF"/>
                </a:solidFill>
                <a:latin typeface="Times New Roman" pitchFamily="18" charset="0"/>
              </a:rPr>
              <a:t>Uczniowie uczestniczą w zajęciach hipoterapii, </a:t>
            </a:r>
            <a:r>
              <a:rPr lang="pl-PL" altLang="pl-PL" sz="2400" b="1" err="1">
                <a:solidFill>
                  <a:srgbClr val="0000FF"/>
                </a:solidFill>
                <a:latin typeface="Times New Roman" pitchFamily="18" charset="0"/>
              </a:rPr>
              <a:t>dogoterapii</a:t>
            </a:r>
            <a:r>
              <a:rPr lang="pl-PL" altLang="pl-PL" sz="2400" b="1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pl-PL" altLang="pl-PL" sz="2400" b="1" err="1">
                <a:solidFill>
                  <a:srgbClr val="0000FF"/>
                </a:solidFill>
                <a:latin typeface="Times New Roman" pitchFamily="18" charset="0"/>
              </a:rPr>
              <a:t>hortikuloterapii</a:t>
            </a:r>
            <a:r>
              <a:rPr lang="pl-PL" altLang="pl-PL" sz="2400" b="1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378" y="955611"/>
            <a:ext cx="2373923" cy="2949079"/>
          </a:xfrm>
          <a:prstGeom prst="rect">
            <a:avLst/>
          </a:prstGeom>
          <a:ln w="22225">
            <a:solidFill>
              <a:srgbClr val="FF0000"/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A8512DD-1D46-4DC3-9CBA-1D220B060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077" y="1289460"/>
            <a:ext cx="2373923" cy="3165231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  <p:pic>
        <p:nvPicPr>
          <p:cNvPr id="26632" name="Obraz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20307" y="4216052"/>
            <a:ext cx="3572034" cy="2367310"/>
          </a:xfrm>
          <a:prstGeom prst="rect">
            <a:avLst/>
          </a:prstGeom>
          <a:noFill/>
          <a:ln w="22225">
            <a:solidFill>
              <a:srgbClr val="06BA17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1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2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71" name="Text Box 11"/>
          <p:cNvSpPr txBox="1">
            <a:spLocks noChangeArrowheads="1"/>
          </p:cNvSpPr>
          <p:nvPr/>
        </p:nvSpPr>
        <p:spPr bwMode="auto">
          <a:xfrm>
            <a:off x="533400" y="304800"/>
            <a:ext cx="8015288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altLang="pl-PL" b="1">
                <a:solidFill>
                  <a:srgbClr val="1D1DFF"/>
                </a:solidFill>
                <a:latin typeface="Times New Roman" pitchFamily="18" charset="0"/>
              </a:rPr>
              <a:t>Ośrodek prowadzi terapię dzieci i młodzieży metodą                                          </a:t>
            </a:r>
            <a:r>
              <a:rPr lang="pl-PL" altLang="pl-PL" sz="2000" b="1">
                <a:solidFill>
                  <a:schemeClr val="tx2"/>
                </a:solidFill>
                <a:latin typeface="Times New Roman" pitchFamily="18" charset="0"/>
              </a:rPr>
              <a:t>EEG </a:t>
            </a:r>
            <a:r>
              <a:rPr lang="pl-PL" altLang="pl-PL" sz="2000" b="1" err="1">
                <a:solidFill>
                  <a:schemeClr val="tx2"/>
                </a:solidFill>
                <a:latin typeface="Times New Roman" pitchFamily="18" charset="0"/>
              </a:rPr>
              <a:t>Biofeedback</a:t>
            </a:r>
            <a:r>
              <a:rPr lang="pl-PL" altLang="pl-PL" sz="2000" b="1">
                <a:solidFill>
                  <a:schemeClr val="tx2"/>
                </a:solidFill>
                <a:latin typeface="Times New Roman" pitchFamily="18" charset="0"/>
              </a:rPr>
              <a:t>                                                                         </a:t>
            </a:r>
            <a:r>
              <a:rPr lang="pl-PL" altLang="pl-PL" b="1">
                <a:solidFill>
                  <a:srgbClr val="1D1DFF"/>
                </a:solidFill>
                <a:latin typeface="Times New Roman" pitchFamily="18" charset="0"/>
              </a:rPr>
              <a:t>wspomagając proces uczenia się, poprawiając koncentrację uwagi, kreatywność, pamięć, ograniczając nadpobudliwość psychoruchową.                      Dysponujemy nowoczesną aparaturą oraz wykwalifikowaną kadrą.</a:t>
            </a:r>
          </a:p>
        </p:txBody>
      </p:sp>
      <p:sp>
        <p:nvSpPr>
          <p:cNvPr id="66572" name="Text Box 12"/>
          <p:cNvSpPr txBox="1">
            <a:spLocks noChangeArrowheads="1"/>
          </p:cNvSpPr>
          <p:nvPr/>
        </p:nvSpPr>
        <p:spPr bwMode="auto">
          <a:xfrm>
            <a:off x="533400" y="6135917"/>
            <a:ext cx="7924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altLang="pl-PL" b="1" dirty="0">
                <a:solidFill>
                  <a:srgbClr val="0000EA"/>
                </a:solidFill>
                <a:latin typeface="Times New Roman" pitchFamily="18" charset="0"/>
              </a:rPr>
              <a:t>Bogato wyposażone pracownie sprzyjają aktywizowaniu uczniów, uatrakcyjniają i ułatwiają proces zdobywania wiedzy i umiejętności.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2616065-4860-42D5-B94D-474E7D5C3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4152906"/>
            <a:ext cx="3014554" cy="1983011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856DE1D-2663-4E23-99BF-A699149662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194" y="1982765"/>
            <a:ext cx="3406554" cy="1916187"/>
          </a:xfrm>
          <a:prstGeom prst="rect">
            <a:avLst/>
          </a:prstGeom>
          <a:ln w="25400">
            <a:solidFill>
              <a:srgbClr val="1D1DFF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F62A000-FD5C-4298-8399-2A061F7F3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2" y="1853613"/>
            <a:ext cx="3027486" cy="1702961"/>
          </a:xfrm>
          <a:prstGeom prst="rect">
            <a:avLst/>
          </a:prstGeom>
          <a:noFill/>
          <a:ln w="254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1B286CB6-4945-45B2-B7DF-3E65C28B41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254" y="3082425"/>
            <a:ext cx="3123495" cy="1756966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2A4ECCF-8858-4A8F-8652-65B0730BE2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648" y="4020730"/>
            <a:ext cx="2862152" cy="2146614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9000">
        <p:split orient="vert"/>
      </p:transition>
    </mc:Choice>
    <mc:Fallback xmlns="">
      <p:transition spd="slow" advTm="29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1" grpId="0"/>
      <p:bldP spid="665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2200" y="3108959"/>
            <a:ext cx="2692646" cy="3643851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pl-PL" altLang="pl-PL" sz="2400" b="1">
                <a:solidFill>
                  <a:srgbClr val="0033CC"/>
                </a:solidFill>
                <a:latin typeface="Times New Roman" pitchFamily="18" charset="0"/>
              </a:rPr>
              <a:t>Uczniowie rozwijają sprawność fizyczną…</a:t>
            </a:r>
          </a:p>
        </p:txBody>
      </p:sp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6425418" y="4189249"/>
            <a:ext cx="19431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altLang="pl-PL" sz="2000" dirty="0">
                <a:latin typeface="Times New Roman" pitchFamily="18" charset="0"/>
              </a:rPr>
              <a:t>…na basenie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pl-PL" altLang="pl-PL" sz="2000" dirty="0">
              <a:latin typeface="Times New Roman" pitchFamily="18" charset="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-158092" y="3758243"/>
            <a:ext cx="2651126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altLang="pl-PL" sz="2000" dirty="0">
                <a:latin typeface="Times New Roman" pitchFamily="18" charset="0"/>
              </a:rPr>
              <a:t>…na lodowisku</a:t>
            </a:r>
          </a:p>
          <a:p>
            <a:pPr eaLnBrk="1" hangingPunct="1">
              <a:spcBef>
                <a:spcPct val="50000"/>
              </a:spcBef>
            </a:pPr>
            <a:endParaRPr lang="pl-PL" altLang="pl-PL" sz="2000" dirty="0">
              <a:latin typeface="Times New Roman" pitchFamily="18" charset="0"/>
            </a:endParaRPr>
          </a:p>
        </p:txBody>
      </p:sp>
      <p:pic>
        <p:nvPicPr>
          <p:cNvPr id="28682" name="Picture 13" descr="http://arch.sosw-bronina.edu.pl/images/2015%2011%20zawody%20plywackie/IMG_87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44198" y="1848931"/>
            <a:ext cx="3561689" cy="2379004"/>
          </a:xfrm>
          <a:prstGeom prst="rect">
            <a:avLst/>
          </a:prstGeom>
          <a:noFill/>
          <a:ln w="19050">
            <a:solidFill>
              <a:srgbClr val="00EE6C"/>
            </a:solidFill>
            <a:miter lim="800000"/>
            <a:headEnd/>
            <a:tailEnd/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8113" y="1157288"/>
            <a:ext cx="3561690" cy="2377037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autoUpdateAnimBg="0"/>
      <p:bldP spid="2" grpId="0" autoUpdateAnimBg="0"/>
      <p:bldP spid="3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B24B2C3-0552-45DC-A5BD-10E94D5DB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27" y="3429000"/>
            <a:ext cx="1710799" cy="2986305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026" name="Picture 2" descr="http://www.powiat.busko.pl/pl/images/stories/edukacja_sport/nagrody_sport/0004/gallery/DSC07972.JPG">
            <a:extLst>
              <a:ext uri="{FF2B5EF4-FFF2-40B4-BE49-F238E27FC236}">
                <a16:creationId xmlns:a16="http://schemas.microsoft.com/office/drawing/2014/main" id="{A1237E33-29FE-48C9-B3B6-8DAFBECB8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331" y="4705715"/>
            <a:ext cx="3228427" cy="215228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5F7C7A79-9F41-4D00-B3EC-4FDE98047587}"/>
              </a:ext>
            </a:extLst>
          </p:cNvPr>
          <p:cNvSpPr txBox="1"/>
          <p:nvPr/>
        </p:nvSpPr>
        <p:spPr>
          <a:xfrm>
            <a:off x="4280258" y="3573364"/>
            <a:ext cx="5228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i otrzymują </a:t>
            </a:r>
          </a:p>
          <a:p>
            <a:pPr algn="ctr"/>
            <a:r>
              <a:rPr lang="pl-PL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NAGRODY STAROSTY BUSKIEGO </a:t>
            </a:r>
          </a:p>
          <a:p>
            <a:pPr algn="ctr"/>
            <a:r>
              <a:rPr lang="pl-PL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dziedzinie kultury fizycznej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1B04417-E54E-4FDD-AEE7-E19D7CED1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3375" y="4215917"/>
            <a:ext cx="1605956" cy="251791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88772AC0-20A6-4194-92B1-FAC0E4F75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41386"/>
            <a:ext cx="1830655" cy="2587778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7382343-9DB0-4F10-A9C9-CC7CE31D26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73" y="0"/>
            <a:ext cx="2481738" cy="1655785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7C888F2-F8FB-4DDA-92F4-3199ED7257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4313" y="1297420"/>
            <a:ext cx="2412121" cy="2066796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9C096D9-097F-48DD-A981-6C8732F29C17}"/>
              </a:ext>
            </a:extLst>
          </p:cNvPr>
          <p:cNvSpPr txBox="1"/>
          <p:nvPr/>
        </p:nvSpPr>
        <p:spPr>
          <a:xfrm>
            <a:off x="63689" y="0"/>
            <a:ext cx="47056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pl-PL" altLang="pl-PL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 odnoszą sukcesy w sporcie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2D8C5B73-B6B9-4426-8FA1-10D36E4188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9695" y="614936"/>
            <a:ext cx="1212476" cy="2420606"/>
          </a:xfrm>
          <a:prstGeom prst="rect">
            <a:avLst/>
          </a:prstGeom>
          <a:ln w="25400">
            <a:solidFill>
              <a:srgbClr val="A30D91"/>
            </a:solidFill>
          </a:ln>
        </p:spPr>
      </p:pic>
      <p:pic>
        <p:nvPicPr>
          <p:cNvPr id="14" name="Obraz 7">
            <a:extLst>
              <a:ext uri="{FF2B5EF4-FFF2-40B4-BE49-F238E27FC236}">
                <a16:creationId xmlns:a16="http://schemas.microsoft.com/office/drawing/2014/main" id="{3679440B-A8D0-420B-90AD-22D149CD52D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59521" y="72283"/>
            <a:ext cx="1641475" cy="2320706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90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57200" y="131763"/>
            <a:ext cx="79248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altLang="pl-PL" sz="2400" b="1">
                <a:latin typeface="Times New Roman" pitchFamily="18" charset="0"/>
              </a:rPr>
              <a:t>Ośrodek zapewnia wykształcenie umiejętności zachowania się w sytuacjach zagrażających zdrowiu i życiu.</a:t>
            </a:r>
          </a:p>
        </p:txBody>
      </p:sp>
      <p:sp>
        <p:nvSpPr>
          <p:cNvPr id="19461" name="Rectangle 14"/>
          <p:cNvSpPr>
            <a:spLocks noChangeArrowheads="1"/>
          </p:cNvSpPr>
          <p:nvPr/>
        </p:nvSpPr>
        <p:spPr bwMode="auto">
          <a:xfrm>
            <a:off x="2884488" y="1638300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l-PL" altLang="pl-PL"/>
              <a:t/>
            </a:r>
            <a:br>
              <a:rPr lang="pl-PL" altLang="pl-PL"/>
            </a:br>
            <a:endParaRPr lang="pl-PL" altLang="pl-PL"/>
          </a:p>
        </p:txBody>
      </p:sp>
      <p:sp>
        <p:nvSpPr>
          <p:cNvPr id="19462" name="Rectangle 28"/>
          <p:cNvSpPr>
            <a:spLocks noChangeArrowheads="1"/>
          </p:cNvSpPr>
          <p:nvPr/>
        </p:nvSpPr>
        <p:spPr bwMode="auto">
          <a:xfrm>
            <a:off x="2870200" y="176053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l-PL" altLang="pl-PL"/>
              <a:t/>
            </a:r>
            <a:br>
              <a:rPr lang="pl-PL" altLang="pl-PL"/>
            </a:br>
            <a:endParaRPr lang="pl-PL" altLang="pl-PL"/>
          </a:p>
        </p:txBody>
      </p:sp>
      <p:pic>
        <p:nvPicPr>
          <p:cNvPr id="63507" name="Picture 19" descr="DSC_04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9350" y="1207693"/>
            <a:ext cx="3810000" cy="253047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94835C1-C779-4355-8536-E87E28C58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" y="3983836"/>
            <a:ext cx="3200401" cy="2782958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1AFE0A8-94D2-4171-B0AF-F77B32D98D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467" y="962025"/>
            <a:ext cx="2552700" cy="283845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98CE3EC-4B3A-4D76-B611-63F350E2E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589" y="3943279"/>
            <a:ext cx="3710611" cy="2782958"/>
          </a:xfrm>
          <a:prstGeom prst="rect">
            <a:avLst/>
          </a:prstGeom>
          <a:noFill/>
          <a:ln w="25400">
            <a:solidFill>
              <a:srgbClr val="A30D9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14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3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3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>
            <a:spLocks noChangeArrowheads="1"/>
          </p:cNvSpPr>
          <p:nvPr/>
        </p:nvSpPr>
        <p:spPr bwMode="auto">
          <a:xfrm>
            <a:off x="1371600" y="69508"/>
            <a:ext cx="5943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altLang="pl-PL" sz="3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Dla rodziców organizujemy …</a:t>
            </a:r>
          </a:p>
        </p:txBody>
      </p:sp>
      <p:sp>
        <p:nvSpPr>
          <p:cNvPr id="18437" name="AutoShape 4" descr="DSC_001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8442" name="AutoShape 10" descr="http://arch.sosw-bronina.edu.pl/images/2015%2012%20jaselka%20indywidualni/DSC_1236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6" name="pole tekstowe 5"/>
          <p:cNvSpPr txBox="1">
            <a:spLocks noChangeArrowheads="1"/>
          </p:cNvSpPr>
          <p:nvPr/>
        </p:nvSpPr>
        <p:spPr bwMode="auto">
          <a:xfrm>
            <a:off x="4572000" y="890653"/>
            <a:ext cx="28416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altLang="pl-PL" sz="1600" b="1" dirty="0">
                <a:latin typeface="Times New Roman" pitchFamily="18" charset="0"/>
                <a:cs typeface="Times New Roman" pitchFamily="18" charset="0"/>
              </a:rPr>
              <a:t>warsztaty </a:t>
            </a:r>
          </a:p>
        </p:txBody>
      </p:sp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3000374" y="5437990"/>
            <a:ext cx="2971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l-PL" altLang="pl-PL" sz="1600" b="1">
                <a:latin typeface="Times New Roman" pitchFamily="18" charset="0"/>
                <a:cs typeface="Times New Roman" pitchFamily="18" charset="0"/>
              </a:rPr>
              <a:t>spotkania </a:t>
            </a:r>
          </a:p>
          <a:p>
            <a:pPr eaLnBrk="1" hangingPunct="1"/>
            <a:r>
              <a:rPr lang="pl-PL" altLang="pl-PL" sz="1600" b="1">
                <a:latin typeface="Times New Roman" pitchFamily="18" charset="0"/>
                <a:cs typeface="Times New Roman" pitchFamily="18" charset="0"/>
              </a:rPr>
              <a:t>integracyjne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0AB723B-B22A-4022-B92C-E21600EFDC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4492625"/>
            <a:ext cx="2844799" cy="2133599"/>
          </a:xfrm>
          <a:prstGeom prst="rect">
            <a:avLst/>
          </a:prstGeom>
          <a:ln w="25400">
            <a:solidFill>
              <a:srgbClr val="009900"/>
            </a:solidFill>
          </a:ln>
        </p:spPr>
      </p:pic>
      <p:pic>
        <p:nvPicPr>
          <p:cNvPr id="3074" name="Picture 2" descr="http://www.sosw-bronina.edu.pl/files/pl/2..jpg">
            <a:extLst>
              <a:ext uri="{FF2B5EF4-FFF2-40B4-BE49-F238E27FC236}">
                <a16:creationId xmlns:a16="http://schemas.microsoft.com/office/drawing/2014/main" id="{887DDB40-F5C7-4464-9DC0-ECD8A7F49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992" y="4681326"/>
            <a:ext cx="3586946" cy="2133599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EB40BD9-77D9-42F3-9111-D3D3E746E228}"/>
              </a:ext>
            </a:extLst>
          </p:cNvPr>
          <p:cNvSpPr txBox="1"/>
          <p:nvPr/>
        </p:nvSpPr>
        <p:spPr>
          <a:xfrm>
            <a:off x="5678093" y="4111390"/>
            <a:ext cx="1933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spotkania z doradcą zawodowym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FF9356F-691F-42BE-B249-ED474EC1A9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4" y="625961"/>
            <a:ext cx="2409513" cy="3238287"/>
          </a:xfrm>
          <a:prstGeom prst="rect">
            <a:avLst/>
          </a:prstGeom>
          <a:ln w="25400">
            <a:solidFill>
              <a:srgbClr val="FFFF00"/>
            </a:solidFill>
          </a:ln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115F59A-FF45-4C37-9848-AA553188D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244" y="3827839"/>
            <a:ext cx="3124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l-PL" altLang="pl-PL" sz="1600" b="1" dirty="0">
                <a:latin typeface="Times New Roman" pitchFamily="18" charset="0"/>
                <a:cs typeface="Times New Roman" pitchFamily="18" charset="0"/>
              </a:rPr>
              <a:t>spotkania z policją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50FF3E-EE4D-452A-A96C-C244E8A4B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063" y="1234961"/>
            <a:ext cx="3486222" cy="2592878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17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1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1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1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2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2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81000" y="3048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2400">
                <a:latin typeface="Times New Roman" pitchFamily="18" charset="0"/>
              </a:rPr>
              <a:t>Uczniowie mają możliwość zakwaterowania w </a:t>
            </a:r>
            <a:r>
              <a:rPr lang="pl-PL" sz="2400" b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Ośrodku</a:t>
            </a:r>
            <a:r>
              <a:rPr lang="pl-PL" sz="2400">
                <a:latin typeface="Times New Roman" pitchFamily="18" charset="0"/>
              </a:rPr>
              <a:t>.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81000" y="5105400"/>
            <a:ext cx="830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pl-PL" altLang="pl-PL" sz="2400" b="1">
                <a:solidFill>
                  <a:srgbClr val="0000FF"/>
                </a:solidFill>
                <a:latin typeface="Times New Roman" pitchFamily="18" charset="0"/>
              </a:rPr>
              <a:t>Mieszkanie w Ośrodku jest bezpłatne. </a:t>
            </a: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533400" y="6316663"/>
            <a:ext cx="807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pl-PL" altLang="pl-PL" sz="2400">
              <a:latin typeface="Monotype Corsiva" pitchFamily="66" charset="0"/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381000" y="5486400"/>
            <a:ext cx="8153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pl-PL" altLang="pl-PL" sz="2000">
                <a:latin typeface="Times New Roman" pitchFamily="18" charset="0"/>
              </a:rPr>
              <a:t>Opłata dotyczy tylko wyżywienia. </a:t>
            </a:r>
          </a:p>
          <a:p>
            <a:pPr algn="ctr" eaLnBrk="1" hangingPunct="1">
              <a:spcBef>
                <a:spcPts val="0"/>
              </a:spcBef>
            </a:pPr>
            <a:r>
              <a:rPr lang="pl-PL" altLang="pl-PL" sz="2000">
                <a:latin typeface="Times New Roman" pitchFamily="18" charset="0"/>
              </a:rPr>
              <a:t> W szczególnych przypadkach istnieje możliwość częściowego bądź całkowitego zwolnienia z odpłatności. </a:t>
            </a:r>
          </a:p>
        </p:txBody>
      </p:sp>
      <p:pic>
        <p:nvPicPr>
          <p:cNvPr id="32776" name="Obraz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066800"/>
            <a:ext cx="3119437" cy="2132013"/>
          </a:xfrm>
          <a:prstGeom prst="rect">
            <a:avLst/>
          </a:prstGeom>
          <a:noFill/>
          <a:ln w="4445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9585EB4F-63B6-4208-83D3-35E1CC4DF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846552"/>
            <a:ext cx="3261096" cy="238256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78E726C-DCDC-4415-9AE4-829B10BEDE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311" y="2977782"/>
            <a:ext cx="2567472" cy="2058710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6CBA37A-199E-4B96-B259-8747D32A9B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3091563"/>
            <a:ext cx="2933700" cy="2116639"/>
          </a:xfrm>
          <a:prstGeom prst="rect">
            <a:avLst/>
          </a:prstGeom>
          <a:ln w="25400">
            <a:solidFill>
              <a:srgbClr val="009900"/>
            </a:solidFill>
          </a:ln>
        </p:spPr>
      </p:pic>
    </p:spTree>
  </p:cSld>
  <p:clrMapOvr>
    <a:masterClrMapping/>
  </p:clrMapOvr>
  <p:transition spd="slow" advTm="2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  <p:bldP spid="25604" grpId="0" autoUpdateAnimBg="0"/>
      <p:bldP spid="25606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D7BDACA-1A4E-4A9D-90EF-BE8F2CB10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48" y="2272526"/>
            <a:ext cx="2232078" cy="16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281823B-CFBD-43E2-8A3D-2DA706110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5461" y="3350277"/>
            <a:ext cx="2445241" cy="1343819"/>
          </a:xfrm>
          <a:prstGeom prst="rect">
            <a:avLst/>
          </a:prstGeom>
          <a:ln w="22225">
            <a:solidFill>
              <a:srgbClr val="FFC000"/>
            </a:solidFill>
          </a:ln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58CD7DAA-CF38-4675-9B4A-5162C412B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1015" y="721990"/>
            <a:ext cx="1886540" cy="1310411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FFF9FF6-1F7D-4258-8F9C-5E4B9E27AF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434" y="663998"/>
            <a:ext cx="1234634" cy="1640541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95288" y="188913"/>
            <a:ext cx="8424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altLang="pl-PL" sz="2400" b="1">
                <a:solidFill>
                  <a:srgbClr val="0A056F"/>
                </a:solidFill>
                <a:latin typeface="Times New Roman" pitchFamily="18" charset="0"/>
              </a:rPr>
              <a:t>Uczniowie rozwijają swoje zainteresowania uczestnicząc: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206445" y="775343"/>
            <a:ext cx="3073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l-PL" altLang="pl-PL" sz="2000" dirty="0">
                <a:solidFill>
                  <a:srgbClr val="FF6600"/>
                </a:solidFill>
                <a:latin typeface="Times New Roman" pitchFamily="18" charset="0"/>
              </a:rPr>
              <a:t> </a:t>
            </a:r>
            <a:r>
              <a:rPr lang="pl-PL" altLang="pl-PL" sz="2000" dirty="0">
                <a:latin typeface="Times New Roman" pitchFamily="18" charset="0"/>
              </a:rPr>
              <a:t>w różnorodnych                     zajęciach świetlicowych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7087437" y="1697041"/>
            <a:ext cx="219233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pl-PL" altLang="pl-PL" sz="2000" dirty="0"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l-PL" altLang="pl-PL" sz="2000" dirty="0">
                <a:solidFill>
                  <a:srgbClr val="800080"/>
                </a:solidFill>
                <a:latin typeface="Times New Roman" pitchFamily="18" charset="0"/>
              </a:rPr>
              <a:t> </a:t>
            </a:r>
            <a:r>
              <a:rPr lang="pl-PL" altLang="pl-PL" dirty="0">
                <a:latin typeface="Times New Roman" pitchFamily="18" charset="0"/>
              </a:rPr>
              <a:t>w kółkach zainteresowań m.in.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123297" y="3429000"/>
            <a:ext cx="3777371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Char char="•"/>
            </a:pPr>
            <a:r>
              <a:rPr lang="pl-PL" altLang="pl-PL" sz="2000" dirty="0">
                <a:solidFill>
                  <a:srgbClr val="006600"/>
                </a:solidFill>
                <a:latin typeface="Times New Roman" pitchFamily="18" charset="0"/>
              </a:rPr>
              <a:t> </a:t>
            </a:r>
            <a:r>
              <a:rPr lang="pl-PL" altLang="pl-PL" sz="2000" dirty="0">
                <a:latin typeface="Times New Roman" pitchFamily="18" charset="0"/>
              </a:rPr>
              <a:t>w działaniach                             drużyny harcerskiej „Nieprzetartego Szlaku”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endParaRPr lang="pl-PL" altLang="pl-PL" sz="2000" dirty="0">
              <a:latin typeface="Times New Roman" pitchFamily="18" charset="0"/>
            </a:endParaRP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3779838" y="5843410"/>
            <a:ext cx="16557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l-PL" altLang="pl-PL" sz="2000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pl-PL" altLang="pl-PL" sz="2000" dirty="0">
                <a:latin typeface="Times New Roman" pitchFamily="18" charset="0"/>
              </a:rPr>
              <a:t>w zajęciach sportowych</a:t>
            </a:r>
          </a:p>
        </p:txBody>
      </p:sp>
      <p:sp>
        <p:nvSpPr>
          <p:cNvPr id="27667" name="Text Box 19"/>
          <p:cNvSpPr txBox="1">
            <a:spLocks noChangeArrowheads="1"/>
          </p:cNvSpPr>
          <p:nvPr/>
        </p:nvSpPr>
        <p:spPr bwMode="auto">
          <a:xfrm>
            <a:off x="5180866" y="1900208"/>
            <a:ext cx="17811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pl-PL" altLang="pl-PL" sz="1400" b="1" dirty="0">
                <a:solidFill>
                  <a:schemeClr val="bg1"/>
                </a:solidFill>
                <a:latin typeface="Times New Roman" pitchFamily="18" charset="0"/>
              </a:rPr>
              <a:t>rękodzielnictwa</a:t>
            </a:r>
          </a:p>
        </p:txBody>
      </p:sp>
      <p:pic>
        <p:nvPicPr>
          <p:cNvPr id="34833" name="Obraz 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99617" y="5464100"/>
            <a:ext cx="1997102" cy="134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5353257" y="3496261"/>
            <a:ext cx="1804988" cy="3381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l-PL" altLang="pl-PL" sz="1600" b="1" dirty="0">
                <a:solidFill>
                  <a:schemeClr val="bg1"/>
                </a:solidFill>
                <a:latin typeface="Times New Roman" pitchFamily="18" charset="0"/>
              </a:rPr>
              <a:t>filmowym</a:t>
            </a:r>
            <a:endParaRPr lang="pl-PL" altLang="pl-PL" sz="16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4837" name="Prostokąt 4"/>
          <p:cNvSpPr>
            <a:spLocks noChangeArrowheads="1"/>
          </p:cNvSpPr>
          <p:nvPr/>
        </p:nvSpPr>
        <p:spPr bwMode="auto">
          <a:xfrm>
            <a:off x="7341022" y="4389263"/>
            <a:ext cx="12346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l-PL" altLang="pl-PL" sz="1600" b="1" dirty="0">
                <a:solidFill>
                  <a:schemeClr val="bg1"/>
                </a:solidFill>
                <a:latin typeface="Times New Roman" pitchFamily="18" charset="0"/>
              </a:rPr>
              <a:t>muzycznym</a:t>
            </a:r>
            <a:endParaRPr lang="pl-PL" altLang="pl-PL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7717975" y="1701031"/>
            <a:ext cx="1368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l-PL" altLang="pl-PL" b="1" dirty="0">
                <a:solidFill>
                  <a:schemeClr val="bg1"/>
                </a:solidFill>
                <a:latin typeface="Times New Roman" pitchFamily="18" charset="0"/>
              </a:rPr>
              <a:t>t</a:t>
            </a:r>
            <a:r>
              <a:rPr lang="pl-PL" altLang="pl-PL" sz="1600" b="1" dirty="0">
                <a:solidFill>
                  <a:schemeClr val="bg1"/>
                </a:solidFill>
                <a:latin typeface="Times New Roman" pitchFamily="18" charset="0"/>
              </a:rPr>
              <a:t>anecznym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B155CB23-4A5C-45AF-927D-2CE0A77AE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695" y="817860"/>
            <a:ext cx="2232077" cy="1674058"/>
          </a:xfrm>
          <a:prstGeom prst="rect">
            <a:avLst/>
          </a:prstGeom>
          <a:noFill/>
          <a:ln w="222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9A15EC1-F135-4129-AA1F-963D13A2E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87" y="1586914"/>
            <a:ext cx="2124075" cy="1716424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35048E0-941F-45DC-BC49-906989F24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14" y="4523985"/>
            <a:ext cx="3010512" cy="2257884"/>
          </a:xfrm>
          <a:prstGeom prst="rect">
            <a:avLst/>
          </a:prstGeom>
          <a:noFill/>
          <a:ln w="254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71E7F53-8FAB-49F8-AECF-E6ADAEB054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7301" y="3941369"/>
            <a:ext cx="1789397" cy="1964960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11157" y="4593095"/>
            <a:ext cx="1747794" cy="200504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</p:spTree>
  </p:cSld>
  <p:clrMapOvr>
    <a:masterClrMapping/>
  </p:clrMapOvr>
  <p:transition spd="slow" advTm="3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8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500"/>
                            </p:stCondLst>
                            <p:childTnLst>
                              <p:par>
                                <p:cTn id="7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utoUpdateAnimBg="0"/>
      <p:bldP spid="27652" grpId="0" autoUpdateAnimBg="0"/>
      <p:bldP spid="27653" grpId="0" autoUpdateAnimBg="0"/>
      <p:bldP spid="27654" grpId="0" autoUpdateAnimBg="0"/>
      <p:bldP spid="27655" grpId="0" autoUpdateAnimBg="0"/>
      <p:bldP spid="27667" grpId="0" autoUpdateAnimBg="0"/>
      <p:bldP spid="27664" grpId="0" autoUpdateAnimBg="0"/>
      <p:bldP spid="34837" grpId="0"/>
      <p:bldP spid="27662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833984C4-CCCE-47D9-A464-09148BDF7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141" y="5133844"/>
            <a:ext cx="2973050" cy="1672341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5CEFFFD-7A82-442E-BED0-65A14D7E7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04" y="4200269"/>
            <a:ext cx="2813142" cy="1798759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95FA71A-AAB3-44AD-8228-C60DA59C6C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7" y="181865"/>
            <a:ext cx="2965769" cy="1964822"/>
          </a:xfrm>
          <a:prstGeom prst="rect">
            <a:avLst/>
          </a:prstGeom>
          <a:ln w="25400">
            <a:solidFill>
              <a:srgbClr val="A30D91"/>
            </a:solidFill>
          </a:ln>
        </p:spPr>
      </p:pic>
      <p:pic>
        <p:nvPicPr>
          <p:cNvPr id="11268" name="Picture 4" descr="http://www.sosw-bronina.edu.pl/files/pl/idufyj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7" y="2199332"/>
            <a:ext cx="2619762" cy="1964821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357241" y="141495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l-PL" altLang="pl-PL" sz="2400" b="1" dirty="0">
                <a:solidFill>
                  <a:srgbClr val="3333FF"/>
                </a:solidFill>
                <a:latin typeface="Times New Roman" pitchFamily="18" charset="0"/>
              </a:rPr>
              <a:t>       Inne formy spędzania czasu wolnego</a:t>
            </a:r>
          </a:p>
        </p:txBody>
      </p:sp>
      <p:sp>
        <p:nvSpPr>
          <p:cNvPr id="22534" name="Rectangle 32"/>
          <p:cNvSpPr>
            <a:spLocks noChangeArrowheads="1"/>
          </p:cNvSpPr>
          <p:nvPr/>
        </p:nvSpPr>
        <p:spPr bwMode="auto">
          <a:xfrm>
            <a:off x="2911475" y="1668463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l-PL" altLang="pl-PL"/>
              <a:t/>
            </a:r>
            <a:br>
              <a:rPr lang="pl-PL" altLang="pl-PL"/>
            </a:br>
            <a:endParaRPr lang="pl-PL" altLang="pl-PL"/>
          </a:p>
        </p:txBody>
      </p:sp>
      <p:sp>
        <p:nvSpPr>
          <p:cNvPr id="22535" name="Rectangle 48"/>
          <p:cNvSpPr>
            <a:spLocks noChangeArrowheads="1"/>
          </p:cNvSpPr>
          <p:nvPr/>
        </p:nvSpPr>
        <p:spPr bwMode="auto">
          <a:xfrm>
            <a:off x="1220788" y="1638300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l-PL" altLang="pl-PL"/>
              <a:t/>
            </a:r>
            <a:br>
              <a:rPr lang="pl-PL" altLang="pl-PL"/>
            </a:br>
            <a:endParaRPr lang="pl-PL" altLang="pl-PL"/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3660203" y="3560446"/>
            <a:ext cx="21859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l-PL" altLang="pl-PL" sz="2800" b="1" dirty="0">
                <a:latin typeface="Times New Roman" pitchFamily="18" charset="0"/>
              </a:rPr>
              <a:t>Wycieczki …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2861B62-2B2D-401F-8256-485ECCCA9F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675" y="748634"/>
            <a:ext cx="2777520" cy="1839657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1E43B32-4415-45C9-9BAD-673E09E4B7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241" y="1216921"/>
            <a:ext cx="2619762" cy="1964822"/>
          </a:xfrm>
          <a:prstGeom prst="rect">
            <a:avLst/>
          </a:prstGeom>
          <a:ln w="22225">
            <a:solidFill>
              <a:srgbClr val="00B0F0"/>
            </a:solidFill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42713F8-D39B-4E38-9430-BFA305A933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8713" y="2384523"/>
            <a:ext cx="2572489" cy="2351846"/>
          </a:xfrm>
          <a:prstGeom prst="rect">
            <a:avLst/>
          </a:prstGeom>
          <a:ln w="25400">
            <a:solidFill>
              <a:srgbClr val="FF33CC"/>
            </a:solidFill>
          </a:ln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4C124FCF-D0E1-4E2F-A8A8-841277CE24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278" y="4536822"/>
            <a:ext cx="2486025" cy="1835436"/>
          </a:xfrm>
          <a:prstGeom prst="rect">
            <a:avLst/>
          </a:prstGeom>
          <a:ln w="25400">
            <a:solidFill>
              <a:srgbClr val="FFFF00"/>
            </a:solidFill>
          </a:ln>
        </p:spPr>
      </p:pic>
    </p:spTree>
  </p:cSld>
  <p:clrMapOvr>
    <a:masterClrMapping/>
  </p:clrMapOvr>
  <p:transition spd="slow" advTm="27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3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1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3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3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3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3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6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utoUpdateAnimBg="0"/>
      <p:bldP spid="1537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28600" y="0"/>
            <a:ext cx="868680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altLang="pl-PL" sz="4000" b="1" i="1">
                <a:solidFill>
                  <a:srgbClr val="000099"/>
                </a:solidFill>
                <a:latin typeface="Times New Roman" pitchFamily="18" charset="0"/>
              </a:rPr>
              <a:t>W skład                                                Ośrodka Szkolno – Wychowawczego wchodzą:</a:t>
            </a:r>
          </a:p>
          <a:p>
            <a:pPr eaLnBrk="1" hangingPunct="1">
              <a:spcBef>
                <a:spcPct val="50000"/>
              </a:spcBef>
            </a:pPr>
            <a:r>
              <a:rPr lang="pl-PL" altLang="pl-PL" sz="2800" b="1">
                <a:latin typeface="Times New Roman" pitchFamily="18" charset="0"/>
              </a:rPr>
              <a:t>         </a:t>
            </a:r>
            <a:endParaRPr lang="pl-PL" altLang="pl-PL" sz="3600" b="1">
              <a:latin typeface="Times New Roman" pitchFamily="18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11150" y="2133600"/>
            <a:ext cx="8832850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eaLnBrk="1" hangingPunct="1">
              <a:spcBef>
                <a:spcPct val="50000"/>
              </a:spcBef>
              <a:buClr>
                <a:schemeClr val="tx1"/>
              </a:buClr>
              <a:buSzPct val="70000"/>
              <a:buFont typeface="Wingdings" pitchFamily="2" charset="2"/>
              <a:buChar char="Ø"/>
              <a:defRPr/>
            </a:pPr>
            <a:r>
              <a:rPr lang="pl-PL" sz="3400" b="1" dirty="0">
                <a:solidFill>
                  <a:srgbClr val="CC0000"/>
                </a:solidFill>
                <a:latin typeface="Times New Roman" pitchFamily="18" charset="0"/>
              </a:rPr>
              <a:t> Szkoła Podstawowa </a:t>
            </a:r>
          </a:p>
          <a:p>
            <a:pPr eaLnBrk="1" hangingPunct="1">
              <a:spcBef>
                <a:spcPts val="1200"/>
              </a:spcBef>
              <a:buClr>
                <a:schemeClr val="tx1"/>
              </a:buClr>
              <a:buSzPct val="70000"/>
              <a:buFont typeface="Wingdings" pitchFamily="2" charset="2"/>
              <a:buChar char="Ø"/>
              <a:defRPr/>
            </a:pPr>
            <a:r>
              <a:rPr lang="pl-PL" sz="3400" b="1" dirty="0">
                <a:solidFill>
                  <a:srgbClr val="CC0000"/>
                </a:solidFill>
                <a:latin typeface="Times New Roman"/>
                <a:cs typeface="Times New Roman"/>
              </a:rPr>
              <a:t> Branżowa Szkoła I Stopnia </a:t>
            </a:r>
            <a:endParaRPr lang="pl-PL" sz="3400" b="1" dirty="0">
              <a:solidFill>
                <a:srgbClr val="CC0000"/>
              </a:solidFill>
              <a:latin typeface="Times New Roman" pitchFamily="18" charset="0"/>
              <a:cs typeface="Times New Roman"/>
            </a:endParaRPr>
          </a:p>
          <a:p>
            <a:pPr eaLnBrk="1" hangingPunct="1">
              <a:spcBef>
                <a:spcPts val="1200"/>
              </a:spcBef>
              <a:buClr>
                <a:schemeClr val="tx1"/>
              </a:buClr>
              <a:buSzPct val="70000"/>
              <a:buFont typeface="Wingdings" pitchFamily="2" charset="2"/>
              <a:buChar char="Ø"/>
              <a:defRPr/>
            </a:pPr>
            <a:r>
              <a:rPr lang="pl-PL" sz="3400" b="1" dirty="0">
                <a:solidFill>
                  <a:srgbClr val="CC0000"/>
                </a:solidFill>
                <a:latin typeface="Times New Roman"/>
                <a:cs typeface="Times New Roman"/>
              </a:rPr>
              <a:t> Szkoła Przysposabiająca do Pracy</a:t>
            </a:r>
          </a:p>
          <a:p>
            <a:pPr eaLnBrk="1" hangingPunct="1">
              <a:spcBef>
                <a:spcPts val="1200"/>
              </a:spcBef>
              <a:buClr>
                <a:schemeClr val="tx1"/>
              </a:buClr>
              <a:buSzPct val="70000"/>
              <a:buFont typeface="Wingdings" pitchFamily="2" charset="2"/>
              <a:buChar char="Ø"/>
              <a:defRPr/>
            </a:pPr>
            <a:r>
              <a:rPr lang="pl-PL" sz="3400" b="1" dirty="0">
                <a:solidFill>
                  <a:srgbClr val="CC0000"/>
                </a:solidFill>
                <a:latin typeface="Times New Roman" pitchFamily="18" charset="0"/>
              </a:rPr>
              <a:t> Grupy wychowawcze </a:t>
            </a:r>
            <a:r>
              <a:rPr lang="pl-PL" sz="2000" dirty="0">
                <a:solidFill>
                  <a:srgbClr val="CC0000"/>
                </a:solidFill>
                <a:latin typeface="Times New Roman" pitchFamily="18" charset="0"/>
              </a:rPr>
              <a:t>(internat) </a:t>
            </a:r>
          </a:p>
          <a:p>
            <a:pPr eaLnBrk="1" hangingPunct="1">
              <a:spcBef>
                <a:spcPts val="1200"/>
              </a:spcBef>
              <a:buClr>
                <a:schemeClr val="tx1"/>
              </a:buClr>
              <a:buSzPct val="70000"/>
              <a:buFont typeface="Wingdings" pitchFamily="2" charset="2"/>
              <a:buChar char="Ø"/>
              <a:defRPr/>
            </a:pPr>
            <a:r>
              <a:rPr lang="pl-PL" sz="3400" b="1" dirty="0">
                <a:solidFill>
                  <a:srgbClr val="CC0000"/>
                </a:solidFill>
                <a:latin typeface="Times New Roman"/>
                <a:cs typeface="Times New Roman"/>
              </a:rPr>
              <a:t> Ośrodek  prowadzi zajęcia </a:t>
            </a:r>
          </a:p>
          <a:p>
            <a:pPr eaLnBrk="1" hangingPunct="1">
              <a:spcBef>
                <a:spcPts val="1200"/>
              </a:spcBef>
              <a:buClr>
                <a:schemeClr val="tx1"/>
              </a:buClr>
              <a:buSzPct val="70000"/>
              <a:defRPr/>
            </a:pPr>
            <a:r>
              <a:rPr lang="pl-PL" sz="3400" b="1" dirty="0">
                <a:solidFill>
                  <a:srgbClr val="CC0000"/>
                </a:solidFill>
                <a:latin typeface="Times New Roman"/>
                <a:cs typeface="Times New Roman"/>
              </a:rPr>
              <a:t>     rewalidacyjno</a:t>
            </a:r>
            <a:r>
              <a:rPr lang="pl-PL" sz="3400" b="1" dirty="0">
                <a:solidFill>
                  <a:srgbClr val="CC0000"/>
                </a:solidFill>
                <a:latin typeface="Times New Roman" pitchFamily="18" charset="0"/>
              </a:rPr>
              <a:t>-wychowawcze</a:t>
            </a:r>
          </a:p>
          <a:p>
            <a:pPr eaLnBrk="1" hangingPunct="1">
              <a:spcBef>
                <a:spcPct val="50000"/>
              </a:spcBef>
              <a:defRPr/>
            </a:pPr>
            <a:endParaRPr lang="pl-PL" sz="2000" dirty="0">
              <a:latin typeface="Times New Roman" pitchFamily="18" charset="0"/>
            </a:endParaRPr>
          </a:p>
        </p:txBody>
      </p:sp>
    </p:spTree>
  </p:cSld>
  <p:clrMapOvr>
    <a:masterClrMapping/>
  </p:clrMapOvr>
  <p:transition spd="slow" advTm="16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4" presetID="17" presetClass="exit" presetSubtype="1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9" presetID="17" presetClass="exit" presetSubtype="10" fill="hold" grpId="1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utoUpdateAnimBg="0"/>
      <p:bldP spid="7170" grpId="1"/>
      <p:bldP spid="7171" grpId="0" autoUpdateAnimBg="0"/>
      <p:bldP spid="717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3200400" y="152400"/>
            <a:ext cx="24384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l-PL" altLang="pl-PL" sz="2400" b="1">
                <a:latin typeface="Times New Roman" pitchFamily="18" charset="0"/>
              </a:rPr>
              <a:t>... </a:t>
            </a:r>
            <a:r>
              <a:rPr lang="pl-PL" altLang="pl-PL" sz="2400" b="1"/>
              <a:t>i</a:t>
            </a:r>
            <a:r>
              <a:rPr lang="pl-PL" altLang="pl-PL" sz="2400" b="1">
                <a:latin typeface="Times New Roman" pitchFamily="18" charset="0"/>
              </a:rPr>
              <a:t>mprezy, uroczystości</a:t>
            </a:r>
            <a:r>
              <a:rPr lang="pl-PL" altLang="pl-PL" sz="2400" b="1"/>
              <a:t>...</a:t>
            </a:r>
          </a:p>
        </p:txBody>
      </p:sp>
      <p:sp>
        <p:nvSpPr>
          <p:cNvPr id="23555" name="Rectangle 32"/>
          <p:cNvSpPr>
            <a:spLocks noChangeArrowheads="1"/>
          </p:cNvSpPr>
          <p:nvPr/>
        </p:nvSpPr>
        <p:spPr bwMode="auto">
          <a:xfrm>
            <a:off x="2911475" y="1668463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l-PL" altLang="pl-PL"/>
              <a:t/>
            </a:r>
            <a:br>
              <a:rPr lang="pl-PL" altLang="pl-PL"/>
            </a:br>
            <a:endParaRPr lang="pl-PL" altLang="pl-PL"/>
          </a:p>
        </p:txBody>
      </p:sp>
      <p:sp>
        <p:nvSpPr>
          <p:cNvPr id="23556" name="Rectangle 48"/>
          <p:cNvSpPr>
            <a:spLocks noChangeArrowheads="1"/>
          </p:cNvSpPr>
          <p:nvPr/>
        </p:nvSpPr>
        <p:spPr bwMode="auto">
          <a:xfrm>
            <a:off x="1220788" y="1638300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l-PL" altLang="pl-PL"/>
              <a:t/>
            </a:r>
            <a:br>
              <a:rPr lang="pl-PL" altLang="pl-PL"/>
            </a:br>
            <a:endParaRPr lang="pl-PL" altLang="pl-PL"/>
          </a:p>
        </p:txBody>
      </p:sp>
      <p:sp>
        <p:nvSpPr>
          <p:cNvPr id="25602" name="AutoShape 2" descr="http://www.sosw-bronina.edu.pl/files/pl/16807375_1893572950876325_862033470274531084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5604" name="AutoShape 4" descr="http://www.sosw-bronina.edu.pl/files/pl/16807375_1893572950876325_862033470274531084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5608" name="AutoShape 8" descr="Powiększ zdjęcie Wspólne zdjęcie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5610" name="AutoShape 10" descr="http://www.sosw-bronina.edu.pl/files/pl/Obraz%201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9BE7309-2B6B-44CF-ACC9-1188B51D3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54" y="102201"/>
            <a:ext cx="2728465" cy="2046349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3C27246-BC8C-4F1A-BC52-6923C2E20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86" y="116757"/>
            <a:ext cx="2765597" cy="208279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E1D5275-DE21-4426-8E43-314C7C5172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71" y="2592582"/>
            <a:ext cx="2338067" cy="1867740"/>
          </a:xfrm>
          <a:prstGeom prst="rect">
            <a:avLst/>
          </a:prstGeom>
          <a:ln w="25400">
            <a:solidFill>
              <a:srgbClr val="A30D91"/>
            </a:solidFill>
          </a:ln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8471116C-E3CF-4708-AA80-28A2DEEA97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F912692-3A4F-4039-8E51-7D9F4AEDEF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667" y="2025512"/>
            <a:ext cx="2492052" cy="1869039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2FCAE77-F832-4266-9020-4445954F70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8596" y="3737987"/>
            <a:ext cx="2012105" cy="2873428"/>
          </a:xfrm>
          <a:prstGeom prst="rect">
            <a:avLst/>
          </a:prstGeom>
          <a:ln w="25400">
            <a:solidFill>
              <a:srgbClr val="FFFF00"/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5A43806-777B-4CDD-A5BF-4E52DD7B6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746" y="921786"/>
            <a:ext cx="2036796" cy="2715728"/>
          </a:xfrm>
          <a:prstGeom prst="rect">
            <a:avLst/>
          </a:prstGeom>
          <a:noFill/>
          <a:ln w="2540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FFC2B715-9C94-46AA-B7BD-BA4D7CFF3D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172541"/>
            <a:ext cx="2517989" cy="1839567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pic>
        <p:nvPicPr>
          <p:cNvPr id="5122" name="Picture 2" descr="http://www.sosw-bronina.edu.pl/files/pl/16864724_1898403093726644_331027684779486829_n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288" y="3861835"/>
            <a:ext cx="2036796" cy="2715728"/>
          </a:xfrm>
          <a:prstGeom prst="rect">
            <a:avLst/>
          </a:prstGeom>
          <a:noFill/>
          <a:ln w="25400">
            <a:solidFill>
              <a:srgbClr val="CC66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C31EF7D-B604-4C0A-96A1-E16DB1595E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057" y="4853354"/>
            <a:ext cx="2370283" cy="1528176"/>
          </a:xfrm>
          <a:prstGeom prst="rect">
            <a:avLst/>
          </a:prstGeom>
          <a:ln w="25400">
            <a:solidFill>
              <a:srgbClr val="0ECCF2"/>
            </a:solidFill>
          </a:ln>
        </p:spPr>
      </p:pic>
    </p:spTree>
  </p:cSld>
  <p:clrMapOvr>
    <a:masterClrMapping/>
  </p:clrMapOvr>
  <p:transition spd="slow" advTm="1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3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500"/>
                            </p:stCondLst>
                            <p:childTnLst>
                              <p:par>
                                <p:cTn id="9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73F6C1FF-47A8-4D20-8131-C8779CAEA4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73" y="4101190"/>
            <a:ext cx="2407058" cy="204976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5602" name="Rectangle 32"/>
          <p:cNvSpPr>
            <a:spLocks noChangeArrowheads="1"/>
          </p:cNvSpPr>
          <p:nvPr/>
        </p:nvSpPr>
        <p:spPr bwMode="auto">
          <a:xfrm>
            <a:off x="2911475" y="1668463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l-PL" altLang="pl-PL"/>
              <a:t/>
            </a:r>
            <a:br>
              <a:rPr lang="pl-PL" altLang="pl-PL"/>
            </a:br>
            <a:endParaRPr lang="pl-PL" altLang="pl-PL"/>
          </a:p>
        </p:txBody>
      </p:sp>
      <p:sp>
        <p:nvSpPr>
          <p:cNvPr id="25603" name="Rectangle 48"/>
          <p:cNvSpPr>
            <a:spLocks noChangeArrowheads="1"/>
          </p:cNvSpPr>
          <p:nvPr/>
        </p:nvSpPr>
        <p:spPr bwMode="auto">
          <a:xfrm>
            <a:off x="1220788" y="1638300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l-PL" altLang="pl-PL"/>
              <a:t/>
            </a:r>
            <a:br>
              <a:rPr lang="pl-PL" altLang="pl-PL"/>
            </a:br>
            <a:endParaRPr lang="pl-PL" altLang="pl-PL"/>
          </a:p>
        </p:txBody>
      </p:sp>
      <p:sp>
        <p:nvSpPr>
          <p:cNvPr id="66573" name="Text Box 13"/>
          <p:cNvSpPr txBox="1">
            <a:spLocks noChangeArrowheads="1"/>
          </p:cNvSpPr>
          <p:nvPr/>
        </p:nvSpPr>
        <p:spPr bwMode="auto">
          <a:xfrm>
            <a:off x="4572000" y="-44475"/>
            <a:ext cx="5257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altLang="pl-PL" sz="2800" b="1" dirty="0">
                <a:latin typeface="Times New Roman" pitchFamily="18" charset="0"/>
              </a:rPr>
              <a:t>…interesujące inicjatywy</a:t>
            </a:r>
          </a:p>
        </p:txBody>
      </p:sp>
      <p:sp>
        <p:nvSpPr>
          <p:cNvPr id="2" name="Rectangle 14"/>
          <p:cNvSpPr>
            <a:spLocks noChangeArrowheads="1"/>
          </p:cNvSpPr>
          <p:nvPr/>
        </p:nvSpPr>
        <p:spPr bwMode="auto">
          <a:xfrm>
            <a:off x="6958477" y="635973"/>
            <a:ext cx="165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altLang="pl-PL" b="1" dirty="0">
                <a:latin typeface="Times New Roman" pitchFamily="18" charset="0"/>
              </a:rPr>
              <a:t>„Biała Sobota”</a:t>
            </a: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5035550" y="6232525"/>
            <a:ext cx="4349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altLang="pl-PL" b="1">
                <a:latin typeface="Times New Roman" pitchFamily="18" charset="0"/>
                <a:cs typeface="Times New Roman" pitchFamily="18" charset="0"/>
              </a:rPr>
              <a:t>Otrzymaliśmy Złoty Medal </a:t>
            </a:r>
          </a:p>
          <a:p>
            <a:pPr algn="ctr" eaLnBrk="1" hangingPunct="1"/>
            <a:r>
              <a:rPr lang="pl-PL" altLang="pl-PL" b="1">
                <a:latin typeface="Times New Roman" pitchFamily="18" charset="0"/>
                <a:cs typeface="Times New Roman" pitchFamily="18" charset="0"/>
              </a:rPr>
              <a:t>Opiekuna Miejsc Pamięci Narodowej </a:t>
            </a:r>
          </a:p>
        </p:txBody>
      </p:sp>
      <p:sp>
        <p:nvSpPr>
          <p:cNvPr id="25608" name="AutoShape 21" descr="Galeria"/>
          <p:cNvSpPr>
            <a:spLocks noChangeAspect="1" noChangeArrowheads="1"/>
          </p:cNvSpPr>
          <p:nvPr/>
        </p:nvSpPr>
        <p:spPr bwMode="auto">
          <a:xfrm>
            <a:off x="155575" y="-571500"/>
            <a:ext cx="21145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pl-PL"/>
          </a:p>
        </p:txBody>
      </p:sp>
      <p:grpSp>
        <p:nvGrpSpPr>
          <p:cNvPr id="3" name="Grupa 16"/>
          <p:cNvGrpSpPr>
            <a:grpSpLocks/>
          </p:cNvGrpSpPr>
          <p:nvPr/>
        </p:nvGrpSpPr>
        <p:grpSpPr bwMode="auto">
          <a:xfrm>
            <a:off x="2911475" y="5037378"/>
            <a:ext cx="2435225" cy="1868488"/>
            <a:chOff x="304800" y="3962400"/>
            <a:chExt cx="3295369" cy="2447926"/>
          </a:xfrm>
        </p:grpSpPr>
        <p:pic>
          <p:nvPicPr>
            <p:cNvPr id="25623" name="Picture 19" descr="http://www.sosw-bronina.edu.pl/images/2012%2009%20medal/med01.JPG"/>
            <p:cNvPicPr>
              <a:picLocks noChangeAspect="1" noChangeArrowheads="1"/>
            </p:cNvPicPr>
            <p:nvPr/>
          </p:nvPicPr>
          <p:blipFill>
            <a:blip r:embed="rId4"/>
            <a:srcRect l="6410"/>
            <a:stretch>
              <a:fillRect/>
            </a:stretch>
          </p:blipFill>
          <p:spPr bwMode="auto">
            <a:xfrm>
              <a:off x="838200" y="3962400"/>
              <a:ext cx="2761969" cy="2209800"/>
            </a:xfrm>
            <a:prstGeom prst="rect">
              <a:avLst/>
            </a:prstGeom>
            <a:noFill/>
            <a:ln w="25400">
              <a:solidFill>
                <a:srgbClr val="9933FF"/>
              </a:solidFill>
              <a:miter lim="800000"/>
              <a:headEnd/>
              <a:tailEnd/>
            </a:ln>
          </p:spPr>
        </p:pic>
        <p:pic>
          <p:nvPicPr>
            <p:cNvPr id="25624" name="Picture 17" descr="http://www.sosw-bronina.edu.pl/images/2012%2009%20medal/med03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04800" y="5486400"/>
              <a:ext cx="1086318" cy="923926"/>
            </a:xfrm>
            <a:prstGeom prst="rect">
              <a:avLst/>
            </a:prstGeom>
            <a:noFill/>
            <a:ln w="25400">
              <a:solidFill>
                <a:srgbClr val="9933FF"/>
              </a:solidFill>
              <a:miter lim="800000"/>
              <a:headEnd/>
              <a:tailEnd/>
            </a:ln>
          </p:spPr>
        </p:pic>
      </p:grpSp>
      <p:sp>
        <p:nvSpPr>
          <p:cNvPr id="8" name="Prostokąt 7"/>
          <p:cNvSpPr>
            <a:spLocks noChangeArrowheads="1"/>
          </p:cNvSpPr>
          <p:nvPr/>
        </p:nvSpPr>
        <p:spPr bwMode="auto">
          <a:xfrm>
            <a:off x="7057863" y="3586018"/>
            <a:ext cx="1917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l-PL" altLang="pl-PL" sz="1600" b="1" dirty="0">
                <a:latin typeface="Times New Roman" pitchFamily="18" charset="0"/>
                <a:cs typeface="Times New Roman" pitchFamily="18" charset="0"/>
              </a:rPr>
              <a:t>Zbiórka żywności dla potrzebujących</a:t>
            </a:r>
          </a:p>
        </p:txBody>
      </p:sp>
      <p:sp>
        <p:nvSpPr>
          <p:cNvPr id="43024" name="pole tekstowe 9"/>
          <p:cNvSpPr txBox="1">
            <a:spLocks noChangeArrowheads="1"/>
          </p:cNvSpPr>
          <p:nvPr/>
        </p:nvSpPr>
        <p:spPr bwMode="auto">
          <a:xfrm>
            <a:off x="-287719" y="2607700"/>
            <a:ext cx="34258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sz="1600" b="1" dirty="0">
                <a:latin typeface="Times New Roman" pitchFamily="18" charset="0"/>
                <a:cs typeface="Times New Roman" pitchFamily="18" charset="0"/>
              </a:rPr>
              <a:t>Edukacja profilaktyczna</a:t>
            </a:r>
          </a:p>
        </p:txBody>
      </p:sp>
      <p:sp>
        <p:nvSpPr>
          <p:cNvPr id="43028" name="Prostokąt 5"/>
          <p:cNvSpPr>
            <a:spLocks noChangeArrowheads="1"/>
          </p:cNvSpPr>
          <p:nvPr/>
        </p:nvSpPr>
        <p:spPr bwMode="auto">
          <a:xfrm>
            <a:off x="6208356" y="2892488"/>
            <a:ext cx="124745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altLang="pl-PL" b="1" dirty="0">
                <a:latin typeface="Times New Roman" pitchFamily="18" charset="0"/>
              </a:rPr>
              <a:t>„</a:t>
            </a:r>
            <a:r>
              <a:rPr lang="pl-PL" altLang="pl-PL" sz="1600" b="1" dirty="0">
                <a:latin typeface="Times New Roman" pitchFamily="18" charset="0"/>
              </a:rPr>
              <a:t>Szlachetna</a:t>
            </a:r>
          </a:p>
          <a:p>
            <a:pPr eaLnBrk="1" hangingPunct="1"/>
            <a:r>
              <a:rPr lang="pl-PL" altLang="pl-PL" b="1" dirty="0">
                <a:latin typeface="Times New Roman" pitchFamily="18" charset="0"/>
              </a:rPr>
              <a:t> </a:t>
            </a:r>
            <a:r>
              <a:rPr lang="pl-PL" altLang="pl-PL" sz="1600" b="1" dirty="0">
                <a:latin typeface="Times New Roman" pitchFamily="18" charset="0"/>
              </a:rPr>
              <a:t>Paczka</a:t>
            </a:r>
            <a:r>
              <a:rPr lang="pl-PL" altLang="pl-PL" b="1" dirty="0">
                <a:latin typeface="Times New Roman" pitchFamily="18" charset="0"/>
              </a:rPr>
              <a:t>”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8B8C57FB-8A93-43A9-AE00-D321EC168B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55" y="1016522"/>
            <a:ext cx="2720045" cy="1594213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F3F2FAE7-A7C1-49A3-8D60-EADDF382F5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80" y="4310295"/>
            <a:ext cx="2464319" cy="217690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9" name="Prostokąt 18">
            <a:extLst>
              <a:ext uri="{FF2B5EF4-FFF2-40B4-BE49-F238E27FC236}">
                <a16:creationId xmlns:a16="http://schemas.microsoft.com/office/drawing/2014/main" id="{75EBA7B3-42A3-453A-A432-5B961F9821D7}"/>
              </a:ext>
            </a:extLst>
          </p:cNvPr>
          <p:cNvSpPr/>
          <p:nvPr/>
        </p:nvSpPr>
        <p:spPr>
          <a:xfrm>
            <a:off x="399210" y="365171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altLang="pl-PL" sz="1600" b="1" dirty="0">
                <a:latin typeface="Times New Roman" pitchFamily="18" charset="0"/>
                <a:cs typeface="Times New Roman" pitchFamily="18" charset="0"/>
              </a:rPr>
              <a:t>Udział w Dniach</a:t>
            </a:r>
          </a:p>
          <a:p>
            <a:r>
              <a:rPr lang="pl-PL" altLang="pl-PL" sz="1600" b="1" dirty="0">
                <a:latin typeface="Times New Roman" pitchFamily="18" charset="0"/>
                <a:cs typeface="Times New Roman" pitchFamily="18" charset="0"/>
              </a:rPr>
              <a:t> Nowych Technologii</a:t>
            </a:r>
          </a:p>
        </p:txBody>
      </p:sp>
      <p:grpSp>
        <p:nvGrpSpPr>
          <p:cNvPr id="26" name="Group 19"/>
          <p:cNvGrpSpPr>
            <a:grpSpLocks/>
          </p:cNvGrpSpPr>
          <p:nvPr/>
        </p:nvGrpSpPr>
        <p:grpSpPr bwMode="auto">
          <a:xfrm>
            <a:off x="3444713" y="2290726"/>
            <a:ext cx="2757194" cy="2314815"/>
            <a:chOff x="89" y="2544"/>
            <a:chExt cx="1466" cy="1350"/>
          </a:xfrm>
        </p:grpSpPr>
        <p:pic>
          <p:nvPicPr>
            <p:cNvPr id="25621" name="Picture 18" descr="Zdjęcie0070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9" y="2795"/>
              <a:ext cx="1466" cy="1099"/>
            </a:xfrm>
            <a:prstGeom prst="rect">
              <a:avLst/>
            </a:prstGeom>
            <a:noFill/>
            <a:ln w="22225">
              <a:solidFill>
                <a:srgbClr val="00B0F0"/>
              </a:solidFill>
              <a:miter lim="800000"/>
              <a:headEnd/>
              <a:tailEnd/>
            </a:ln>
          </p:spPr>
        </p:pic>
        <p:pic>
          <p:nvPicPr>
            <p:cNvPr id="25622" name="Picture 23" descr="http://kiszewski.org.pl/wp-content/uploads/2011/01/SZLACHETNA-PACZKA_TYCHY.png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44" y="2544"/>
              <a:ext cx="678" cy="620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</p:pic>
      </p:grp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9ACF992-5BA2-4467-B79D-AED73FD1EE84}"/>
              </a:ext>
            </a:extLst>
          </p:cNvPr>
          <p:cNvSpPr txBox="1"/>
          <p:nvPr/>
        </p:nvSpPr>
        <p:spPr>
          <a:xfrm>
            <a:off x="2787299" y="1714744"/>
            <a:ext cx="2757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Kulinarne podróże-poznawanie smaków świata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E7B06F9-B637-4714-8CD0-1D65FA1719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31077" y="154734"/>
            <a:ext cx="2229846" cy="1597103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1" y="534220"/>
            <a:ext cx="2666231" cy="1999673"/>
          </a:xfrm>
          <a:prstGeom prst="rect">
            <a:avLst/>
          </a:prstGeom>
          <a:ln w="381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 advTm="32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9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875"/>
                            </p:stCondLst>
                            <p:childTnLst>
                              <p:par>
                                <p:cTn id="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875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7976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499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8475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176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277"/>
                            </p:stCondLst>
                            <p:childTnLst>
                              <p:par>
                                <p:cTn id="3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277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178"/>
                            </p:stCondLst>
                            <p:childTnLst>
                              <p:par>
                                <p:cTn id="3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178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1979"/>
                            </p:stCondLst>
                            <p:childTnLst>
                              <p:par>
                                <p:cTn id="4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479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3" grpId="0" autoUpdateAnimBg="0"/>
      <p:bldP spid="2" grpId="0" autoUpdateAnimBg="0"/>
      <p:bldP spid="18" grpId="0" autoUpdateAnimBg="0"/>
      <p:bldP spid="8" grpId="0"/>
      <p:bldP spid="43024" grpId="0"/>
      <p:bldP spid="43028" grpId="0"/>
      <p:bldP spid="19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D9D3518A-1DA8-4223-8299-B39E5A388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6" y="136959"/>
            <a:ext cx="2571058" cy="1736378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742C428-94A1-4ACE-8A5D-5E8DA24106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248" y="2595460"/>
            <a:ext cx="2315171" cy="1736379"/>
          </a:xfrm>
          <a:prstGeom prst="rect">
            <a:avLst/>
          </a:prstGeom>
          <a:ln w="25400">
            <a:solidFill>
              <a:srgbClr val="FF33CC"/>
            </a:solidFill>
          </a:ln>
        </p:spPr>
      </p:pic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7280275" y="304800"/>
            <a:ext cx="18637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altLang="pl-PL" sz="2000" b="1">
                <a:latin typeface="Times New Roman" pitchFamily="18" charset="0"/>
              </a:rPr>
              <a:t>Spektakle teatralne</a:t>
            </a:r>
          </a:p>
        </p:txBody>
      </p:sp>
      <p:sp>
        <p:nvSpPr>
          <p:cNvPr id="2" name="Rectangle 14"/>
          <p:cNvSpPr>
            <a:spLocks noChangeArrowheads="1"/>
          </p:cNvSpPr>
          <p:nvPr/>
        </p:nvSpPr>
        <p:spPr bwMode="auto">
          <a:xfrm>
            <a:off x="2054261" y="197808"/>
            <a:ext cx="2882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l-PL" altLang="pl-PL" sz="2000" b="1" dirty="0">
                <a:latin typeface="Times New Roman" pitchFamily="18" charset="0"/>
              </a:rPr>
              <a:t>„Mikołaje są wśród nas”</a:t>
            </a:r>
          </a:p>
        </p:txBody>
      </p:sp>
      <p:sp>
        <p:nvSpPr>
          <p:cNvPr id="26631" name="AutoShape 19" descr="data:image/jpeg;base64,/9j/4AAQSkZJRgABAQAAAQABAAD/2wCEAAkGBhQQEBUUEBIVFRUWFxcXFxcWGRYXFRgVFxIVFxQXFRcXHCYeGRsjGR4ZIC8gJScqLCwuGB4xNjAqNSYsLCkBCQoKDgwOGg8PGi0kHyMqKS00NiwyLy0sLTUvNTQsLywpLCwsLS00LzApKiosLCksLywsLCwtNCksLCwsLykwLP/AABEIANcA6wMBIgACEQEDEQH/xAAcAAEAAwADAQEAAAAAAAAAAAAABQYHAwQIAgH/xABLEAACAQMCAwYDAwgGCAQHAAABAgMABBESIQUGMQcTIkFRYTJxgRSRoSMzQlJygpKxYmNzorLRJDREU4OTwdIVF0OzFjVUo8Lh8P/EABsBAAEFAQEAAAAAAAAAAAAAAAACAwQFBgEH/8QAOhEAAQMCBAMECQIFBQEAAAAAAQACAwQRBRIhMUFRYRNxgaEGFCIykbHB0fBC4RUkUnLxJTM0ksIj/9oADAMBAAIRAxEAPwDcaUpQhKUpQhKUpQhKUpQhKUpQhKUqr8+c5NwyKN1g73vHKAl9CqwQsMkKxOQG2A/R61wm2pS2MdI4MaLk6K0V8yShQSxAA6knAA9yawriXapxCb4ZUgHpCg1Y93l1/eAKq99dPOc3Ekkx9ZXaTHyDkgfTFMGoaNlfwejtU/V9m9+p8vut24l2m8PgyDcrIw/RhBmOfQmMFQfmRVU4l23dRa2h9mncL/cj1Z/iFZfSmTUOOyuoPRqnZrI4u8h9/NWXinaRxC4BH2nuQRjECKmPTxNqf7mFbXyvxf7XZQT+ckaswHk+MSL9HyPpXm+tR7K+c7e3s5Ibu4ji7qRmQSMF1RyYc6M/ERIZNhnGR60uCQkkEqDjuGxQQsfA21jY+O1/h5rU6VBcB52tb6V47V2cooZjodVwWwMFwM7+lTtS1ki0tNilKUoXEpSlCEpSlCEpSlCEpSlCEpSlCEpSlCEpSlCEpXS4vxiK0haa4cIi9SfM+SqOrMegUbmq5wjtTsriOV2LwCEKzCYKGKu2lSgjZ9XiwuBvkjbcVy4SxG9zS4A2CuFVPnHtEgsEKoyTXHRYVYEqf1psZKKPfc9APSm8z9sMru8fD1VYwwAuG8TMBnUUjZdIUnADHyBOPECM8mmaR2eRizuzO7HGWdmJY4Gw3PQbCmJJg3Qbq/w7A5agh83ss8z9u9X1e2m787e3P1lH+dWCLmmx47B9luc28zEFFYjIkAOloJPhcjJ8JAJBIK4NY/X4yAjBGR6GmGzu46q+n9HqdwvCSxw2Nyfn9F2uK2P2e5lgMiSmJipeP4TgkHIO6sCCCpzgjqRgnrV+KMeZO5OSSSSSSSSdyck1+0y4gnRXlO2RkTWym7ralKUpXE+lKUoQpzk7mpuG3PfBO8Rl0SICASuoMrKTtqU5wDgEMwyOo3Pl7maC/i7y2kDY2ZTtIjfqyId1P4HqCRvXnCu7wXjMtlOs8B8a7Fc4EiZ8Ub+x/A4I6VIimy6HZZrF8FFReeL3+XA2+v51XpeldXhfEUuYY5ojlJEV1J2OlgCMjyPtXaqcsClKUoQlKUoQlKUoQlKUoQldXiHFYbdQ1xNHEpYKGkdUUsQSFBYgZwDt7Gu1WOds3F+8u4bcHKwoZHHl3kpwoI9RGp+ktJe7KLqXR0rqqdsLdL+S2OlYXF2pzx2dpb2eEaBI1lkYK4cpHpEYXyXpk5DZXAx1qc4V22trxd2oEeANULFmBx4mKPjKk+QOR/SpPatva6e/hlUY+0DCRrt06bqywdqEC3Nzb3aG2eAsV1sp71FTVlTsAxXxBcnIIIJIYLXOZu2NZbd0sFuIpjp0SOkGkDUC2QzsRlcjOk49KqPPPNKcSuElSAxKiafGI+8ZmILFyhOQAEABO3i9ar9MPnINmq+w/AGysEk9x0+9xx5KQ43x+e9kD3UpkK7IMBUT10INgT5ncnpnGBUa0YJBIGR0PptjavqlRS4k3K1sVPFCwRxtACUpSuJ9KUpQhKUpQhKUpQhKUpQhKYY4CAsxIVVHVnYgIo9yxA+tKuHZNYpLxRS4z3UMsqj+sDxRhvort9SD5ClsbmcAoOIVJpqZ8o3A8zoPMrY+XuEi0tIYAc91GiE/rMqgM31OT9akaUqzXlSUpShCUpShCUpShCUpShCVjHOHF+F8QeZ9b2txGXUTGMtFcCIso1d2TqyBhSdL/DjI2Nu7VObprGKJLYqskxkBZlLaUWPBKgMMMGdMH8DWJogUADoAAPkBio80gbputHg2FvqLzZi22xHPj4fP4r8iGw20+ZHoTufnvX1SlQVvwLCyUpShdSlKUISuS3t2kYJGpZmOAqgkk+gArjrbOzPk9bW3WeRR30q6sn9CMjKqPQkbn548qXGwvNlXYjXtoos51J0A5qq8H7HJ5FDXMqw5/RA7x/rghR9CakbrsTGn8ldeL0dNj9Vbb7jUJzh2lTzzMtrK0UKkhSh0u+P0iw3APkBjbrUPYc+30Jyt1I3tIe8B/jz+FOXiGllWNixaVok7RrSf02+eh+q6vMHK9xYuFuEwD8LjdGx+q3/Q4PtUTWw8B5xg4xEbS9QJIw2x8LEdGjJ3Vx1wc/XcVl3H+DPZ3EkEnVDsfJlO6sPmMUh7QNW7KfQ1kkjjDUNyyN16Ecwo+lKU2rVKVNcO5NvLgZitpCD0LDQp+TPgGpdOyi/I/Nxj2Mi/9KUGOOwUOSupozZ0jQe8KnVK8qXjxcQtWiOGM8UZ9CksqxyKfUFSfqAeoFd+/wCzu+hGWt2YDzjKyfgpLfhUby9G32+1GDqF1b7ee06FvuAJ+lKYCHi6j1k0M9HKWODhldsQeC9JUoKVZLzBKUpQhKUpQhKUpQhKUpQhVznDkaHiSr3jOkiBhHIh+HVgkMh8LKSBkddtiKw3jvBns7mS3kZXaPT4kzpIZQynB3U4IyN8epr0rXnbniR24ndmUaW73p08CoiREezRqpz7mo1Q0ZbrTejs8vrHZZvZsTb7fsoSlKVCW9SlKUISlKUIXe4FZCe6hiPR5UU/JnAP4ZrfubbrurC4ZdiIXAx5EqVGPqawrlGXTf2xP++j/FwK3TnC1MnD7lR1MLkD3VdQH4VKh91yx+PH+bgDtv31XnSlKVFWwX3FKUYMpIZSCCNiCDkEH1Bq99oLC7s7K+GNTqYpMfrjJ/xCT7xVBrQOWeHm/wCFrbZwEvAzP5RxGF2ZjnpvqA9yKWzW7VV19onR1B0ynXuIsfOyr/KfJk3EH8HgjU+OVh4R7KP0m9vvIrQyOF8EABAknHsJJs/4Y/w+tQHMvaEkMYtOFeCNBpMo6n17v5nq53JO3qc8ZiSSTknck9SfMml5ms21P5sonq9RiBzTksj4NGhP9x+i0XiXbPMx/wBHgjQerku3z20gfjUbD2t3ytktEw/VKDH90g/jVLpSTK88VMZhNGwZRGPHXzK3bkvtBj4h+TZe6nAzozlWA6lD/MHce+5qW4lyxDLPFcaAJoW1K42LeFl0vjqME4z0OPkfPdhfPBKksZw6MGU+4P8ALyr0rYXYmiSRfhdFcfJlBH86lQvzizlkMZoBQyB8OjXX0+Y7ionivPFla7TXMYYdUU65QfQxx5YfdUrw7iCXESSwtqjkUOjYIyrDI2O4+R3FYj2pWYj4nIVGNao5x6ldJP1Iz9auXY1xxXtGtmddcMjaUyNZifEgbT1wHZ1z/RFKZJmcWqNVYZ2FJHUh181uG1xdaJSule8agg/PTxR/tuif4iK6dlznZTSCOG8t3c4AVZEJYnOy4PiOx2GaeVOpmlKUISlKUISlKUISsT7X+LrNfLCqp/o6jU4A7xmcEmNm8kUEHT6nPlUxzx2qZSe2tEnjmSQx99mIKDHMBJp8RbBAYA4B3BrLlQD6nJPmSepJ6kn1O9RppBbKFqcCwx75RUSCzRqL315EdF+0pSoS3SUpShCUpShC5Leco6uvVSGHzByPxr0vZ3SzwpIu6yIGH7LKD/I15krZ+yLjvfWhgY+KA7e8bklfubUPuqRTus63NZf0kpy+Fsw/SfI/vb4rJuOcNNtcywn/ANN2Ue6g+E/VcH610a0Ttk4LouI7hRtKulv206Z+aY/gNZ3TL25XEK7oKj1mnZLzGvfsfNKlLXj7xWslvH4RK4MjA7sqrhU9hnJPrsOmcxdKSpT42vFnC/H4JSlKEtKUpQhftehuR2J4dbZ/3S/gMD8K88V6L4W62fDojLssVuhf92MFvrnNSafclZX0l1ijYNy78+ayHtSutfE5QP0FRPqEDH8SaqDxBviAOOmRnHy9K7fEr5p5pJX+KR2c/NiTj6dK61R3G5utBTQCOBkTtbABfCQKOiqPkAK+/MEEgggggkMCCCpUjcEEAgjoRSlcun+zbly2FlpnZr2iaS1vxC4c6mXuZJdxuMGN5eoOroX9cZ6CtYry2RnrW2dkfHWuLExyEs1u/dBicloyqvHk+ZAOj9wHzqdDLm9krB45hbaY9vH7pO3I9OnyV4pSlSFm0pSlCFinajya9rO93H4oJny/rFK+Bv8A0HbofJmweoqjV6cv7FJ4nimUPG6lWU9CpGCKwTnjlAcMnjjWZpVkjL+MKGUrJp30gAggrv1yreoAhzxfqC2eBYre1LLv+k/Q/RV6lKVFWwSlKUISlKUISpnlHmFrG6SYZK/DIv60Z+IfMbEe4FQ1KAbG4TcsbZWFjxoRZb/zrwtb/hz91hzpE0RG+So1DH7S5H71YBWp9kfNnWzlPq0JP3un82H73tVN584H9jvpUAwjHvI/TQ+TgfJtS/u0/L7YDws9hAdSTSUT/wC5vUflvNV6lKUwtKlK7nDOETXT6LeNpG9FHT3Y9FHuatKcjW9tvxO9SM+cMP5SX5HAOn7iPeuhpKizVcUJyuOvIan4DVUquWC2eQ4RGY+igsfwq6rzRwy1/wBV4eZmH6dwR19cHV/IV2+Hdo9/dSLDZwQKT0Co2FHqxLaQB64pWUc/goj6yexc2Kw5vcG+QuoPlnkS5nuYhLbypFqBdnVkGgbkeLG56D51o/aJw28u41t7SMd2fFI5dFzg+FACc4zudv1feoLmftFe2i+zwzia5372dVUIh81jAGCR0yc4+ewpR56vj/tcv3//AKp3MxoLddVV9hW1sjKkhoy3yg3/AO1tD3XtzspX/wApr/8AVj/5g/yril7KuIDpErfKRP8A8iK6kHaJfp0unP7QRv8AEpqasO2O6T87HFKPkUb7wcfhSB2XVS3/AMWZq3s3fH62+agbrkK+j+K1kP7GH/wE1D3NjJEcSxuh9HVlP4iti4V2vWkuBMrwn1I1p/Eu/wDdq42d/FcJqidJEPmpDD5HHT5GnBCx3uuUB+N1lN/yIfmB8dQvMtWTkrnd+GPJiISxy6Sy6tDKyggMjYIOQcEEeQwRvm/9q/BYVse8SGNXEiZZUUNg6gQSBnGSKxymyDE7RWkT4cXpfbbYX57Ef5WlXPbdKT+Ss0A/rJSWP0VMD7zU32f8z8Rv5TLNHCtoQcMFdSWHQQksTIM/ExAHoeorGTbmRlVQzMWAVFAYu2dl0EEPn9UjHrtW38k8L4qrK9/dIIwCPs/dwl8acLqkiVVQg42GobYz6SYnufqVmcYo6ejAZEBc8yS74beJ8FdqUpUhZtKwXn24lveKTd1FLIIytugSN2/N519BjeVn3zjAFb1SkPbmFlLo6p1JL2rQCRe1+qxmx7F7p4g8k6RSnP5Er3ihcDTl0YYfOrONQ6Y6ZMTxHszv4ZUjEKzd5nS8THu1x171nVe7238874yRit8pSDCw8FNZjdawk573vuAse4d2K3DN/pNxFGvn3IaVyPPBdUVT7lW+VU7mPgTWN3LAwbCsWjLbloWYmNs+e3hPupr0iTivPHPHEnn4jcM8gkCSGOMqQUWNcFVXG2dzq/pavQU3MxrWaBWmDV9VU1g7R9xY3/YDS97eCg6UpUNbdKUpQhc1pdNFIskZ0sjBlPoQcitH7SWW84fa3yDG+lvbWDkH9l1I+tZlWhB9HLREm2ubEefP8qGOP4Xpxh0I6KoxBgbLBMPeDw3wdv8AdZ7Vy5W5GWSA3d85itVGrb45ADjb0BOw8z5etU2tdbnvht3ZC3udca6EUqFbwlAMaGQEbEbfiPKiMNO67ics7GtELSbnUtFyB0HPqqZxfnxyvc2KC1tx0WPaRveRxvk+x+ZNVYnNWy7g4RHukl5N6ABEH1ZlB+4V0m5qWL/UraK39JDmaf6SSbL+6BXHa7lLpyGNtDER1dp8SfaPfYr8suVGCiW8cWsJ3BcHvXH9VF8TfM4HvXJf80hIjb2CGCE7O5OZ5v7Rx0H9FduvrUDc3TysXkdnY9WYlmPzJ3ripN+Skerl5zTG/T9I8OJ6nwASlKVxS0pSlCErsWV/JC+uGRo2HmhKn8K69KFwgOFirVxDtCnubN7a5CyaipWT4XBVw3iAGG2GOgO/nVVpSukk7pmGCOAERtsCb6LROxXhqvc3EzDJiSNEPoZTIZCPfCIM+hPrWwVjvYvxZY7meBzgzKjR+haLvO8X56WUj2VvStiqwi9wLzjGM3rsmbn5cPJKUpTqqkpSlCEpSlCEqH4nyfaXOe+toyT+kBof+JMH8al26bVlfPfaTPBetBaOoSJQrkqrZlbxEAkdFUqPmWHlSHloF3KbQwzTTBkBs7ne1vEKVv8AsatnyYZZYz6HS6j6EA/jUDd9is4/NXETftq6fy1VD/8AmpxD/er/AMuP/KuN+0/iB/2gD5Rxf9tRC6I8CtfFS4xHp2rT36/+brtSdkl8Ogib5Sf5gVyQ9kF6fiMKD3cnH8KmomftBv363Tj9kKv+FRUTecYmm/PTSSftuzfgTTZLOAKnsjxE6PewdwJ+ZCtv/wAL8PsjqvbwTsP/AEbcZyfRmzt/dqF5r5ta+ZFVBFBEMRRL0UYxk+pxt6Dy88wFXHk3k6K9tbmWV5FaHOkIVAOIy3iypPUUC7vZalvjZTfzFQ4uI0vwF9NANPHfqqdSlKbVqlKVb+feT4uHrbmF5G70OW1lTjSI8Y0qP1jXQLglR31DGSMiO7r28NSqhSlfoGelcUhflKkeMcvz2mj7QmguCygkE4BxuAdvlUdRskMe17czDcdEpSlCWlKUoQlKUoQv1WIIZSVZSGVlOGVgcqykdCD51ovL/bJKrqt+itHowXhQ95rGMMyltJBGchQMEjG3TOJHwCdzjyG5PsB5mu2OEXBt/tK20pg1FTKANI0nDkrnWFU5BbTgEHfanY3PHuqlxOnoprCoIa7YG9j+/jst55c58tb+Qx27PrVdZV43Tw6gucsMHcjzqw1hfZNxyC3vm718d9GsUbDxLraUHSxHw58IBO2ds9M7pU6N2Zt1hMQphSzuibewtYnj+FKUpS1BSlKUIUVzRx1bG0luGGdC+Ff1pCQsafvOQPrXnFnZiWdtTsSzt5s7MWdvqxJ+taH2y8wd5PHaIfDDiWX+1dSIlP7KEt/xE9KzuoVQ+5yrdejlH2cRqHbu0HcPufklKUqMtSlbaLSFLeGS1sYbi2MZMioiPOThdJGo+LHiDDds1iVa1wDinDrd457e6ECd2e+g/KtqcgYJDE7qc9Bv5U7Ed1QY01xawtBNr6AEg6bG2oP9J5qL7OO7uLmWFbSBoA8kuuaMPKiHCxRgnIHl69Gqe5YuI5I+KNAqrHqYIFAC4WArkAbAHGfrUfwDmKz7m9/0hbZ7maUglSXWNhhDgee7nrsTXU5S4vaWcF9CbpWDZEbaWXvB3JGw3xucfSnGkC2vNVlTG+UykNcD7AAsTxBJvtv5Bd7kK1JtIBFYKdUg76eYRYaPWdXd5bWcDAG2NjXJBypAePSKYk7tYBMI9I0azoT4emMktj1rrWXNVm3D7FZLgxvbyws6BGZm7okYwNtJyGzv06Z2r6PO9tHxozd4Ghe3WIuAxCtqDbjGcbY6edALbC/RIcyqMszmtcLh/B3McTvptbwURzPzNaXFtNE9uqXKSuImjjCgKsuBqbOd0yCOmd60O+eM3VlHJCkheKbSzjUU0pETpB239eu3uaz/AJmPDo7OYRSRz3MsjMrqp1KrShiCegwm3uT0qxXfN9m17ZSC4TTFHOHPiwpZIwoO3ng/dQ11jqRw+a5PCXsZ2TH2Ha733yi1uIBOw4m66/K/LsX2ziTpAjtE5WFGAKqxDtgA7DJCj2FfHNdkLeCyu5bWBbgSBJY9K92xeN/iC7HBGRucZrr8E5ttlu+IJJLpjuWJjlwSvwspzttscjPpUBzStjDbwR2j99OrBpJQX0kAHOxOkZYjYdAv38JAbp1+afjimdVDtM2obwO2WxubgAX33N1d+e51a/sIHijZXlVizKC2A5Upv+gc5I9hUhb8MtXubyAWkKhYoiSEXJMivtjGAAAOmN8moDmTjtlcXFldJdLmKSPUmDkIXDMzeY0+ldyy5ws1vruQ3CaJIoAp8WCyrIGHTy2++nMwzG5G/wBFAMMwp2hrXAhp4HfOPoofs+tz9jBhsBJI0g1TyiPu9GsagupgxwuegxqqI7WOFxwXq90ioHiViqgKNQd1JwNtwBUpwjmS1bg8cE05ieJwWUKzMwWcyAKBsQRt12PWontR43Dd3MT28gkURAEgEYPeOcEEA9CKaNslu5W9M2b+IFxaQLvGxtwtqdNeAGyplK+JUBwWDEKwYhTpYgHxKp8iVyB1GSNjVl5i5HmtIxPGftFoyh1nQbhGAZTKg+EYPxjw+unpTYYXC4VxNXRQTCKXS40PA9Oh8uqrtKA0pCnLktptEkb6Q4SSNyhOkMEkVyurBxkDGcHrWt8P7abZsCeCeI+ZULKn9w6z/BWQUp1kpZoFVV+Ew1rg95IIFtFunDrvg/EJV7pbSSYHUoaNUnyviyquofbGdvSrhXl6Gd0dXjYo6MGRh1Vwdj7+46EEg7GvR/LvFDdWdvOQAZYY5CB0DOgZgM+QJIqZFJnWJxXDDQObY3Dr28P8hSVKUp1VCV0uM8VS1t5Z5fgjQufU4Gyj3JwAPUiu7WV9tHMH5qzQ9cTTfIEiFD83DP8A8NfWkudlF1Ipad1RM2JvE/5PgFml1dvNI8spzJIzO/pqY5IHsNlHsoripSqwm5uvV442xsDG7AWSlKVxOJWgL2M3JGe+g3/tP+ys/rau1O8kisYWidkfvkwVJB/NSbbe/lTrGggk8FS4lUzxyxRQkDOSNRfayy/mTlG44eyidRhs6XQ5Q46joCD7ECu1ypyNNxFXaJ40CEKderckZ20g+X860Ttd/wDlyasau9j+/RJnH0zUfyhcmw4G9wPieQsM+8iQj+RNKMYD7cLXUJuKTyULZG27QuDRy/LLP+aOWZOHzCKVlYlA4KZxglh5gb5Brm5W5Nn4izdzpVUxqd8hQT0AwCSf/wC9Kt/bXaeO2lHmJEP7pVl/mameyNdHDpH9ZZG/hjQD+VAjHaZeCXJicow1tQLZjp43tt4KrcV7ILmKMvHIkpUZKgMrHHXTnYn22qtcr8sycQmMUTIpCFyX1YwGUfog75Iq0ck9pK2cUiXImlLSawQQ2MqM7uwPUZqjm7KyM0TMmScYJB0k5AJB+VIdk0IUym9ePaRykXFsrraHwV5/8l7n/fwf/c/7KrnLfKEl/NJFG6KYwSS2rBw2nbANajy9K3DuDGedmLlDKdZJOp8CJN+m2gY9SaqvYuc3U/8AZD/3BThY27RzVbHiFV2FRIXA5CADbc31+igrDkCaa8mtUePVCMs51aP0cAbZzv6eRqG43wo2tw8LOrshAJXOnOASBkA7Zx9K2vh9r9i/8Qu5F3aR5B7xxx5QD5sW/CsLubhpZGdzl3YsT6sxyfxpEjA0dVOw2slqpHEn2Gho7yRc/VW/g/ZVcXMEcyyxKsi6gG16gD0zhcVUb60MMrxt8SOyHHTKsVOPqK323uvsr2Np+tE6n/gwp/1rH+0S07ridwPJmDj99FY/iTSpIw0aJjC8RmqZ3Mk2ILm917Kt1sPY3x7vbV7Zz4rc+D3hkJKfwsHX2AX1rHquHZNq/wDFU0nA7mbV7r+T2P72k/SuQOs+3NOY/A2SkLzu0g/S3mtF4r2VWE5ZhE0LMckwuyDJ6nu94/7tVfiHYiwyba8z6LNGM/V4yMfwVq9KmljTuFh4a6pg/wBuQjx0+GywPiHZlxCH/Z1lA84ZFb+7Job7gard7bPAcTxyQn+tR4/uLgA/SvUFfLICMEAg+R6fdTRp2nZW8PpHVM98B3hY+WnkvLMtwFGxGSCVBIGSBnY16G7Pbdo+F2quTnuwRqXQdDEsmVycHQV8/wDKu0eTrLLn7Hb5ddL/AJKPxLqDYYYwdwDv6CpilxxZFDxPFHV+W7coF+N97dAlKUp1VC4b28WGN5JG0ois7MegVQSx+gFea+K8Ua7uJbiQYaVy2D+iuAI0/dQKv0J861Ltm5g0QpaIfFMdcntCjDAP7cmB7hHFZHUOof8ApWz9G6OwdUu7h9T9PilKUqKtglKUoQlegebuYUsbWOWSHvfGigbDDFGIYEg4Ix+Nefq07tJ5stbqxSO3mDuJEYgBxsI3BPiUDqRT0bsrXLP4tTGongaWktu69r6bbkbKr85c9S8RKgoI4kOVQHUdWMambbJxnyHU1pF9ypJPwaC1hKK2iItrJA2GtugO+o1i9oimRA50qWUMTnAUsMk432FaL2jc9pIsK2Fy2xcuYzJH5KEB2Gf0vuoY4WcXJFdSPa+CClbYAk3sSBba/nupntZsieGxs2C0ciaiOm6MrY9tWK5Oyk6uFsP6yUH6qp/61D8Q5wt7ngvcyXGbjukyGDljJG6ndsYJOnrnzro9l3OMNossNy+hWYOjEErqxpYHAOMgL7bGncze0B5hVvqs5w58WU3Y++x1HMfEqrcC5Qub1Wa2jDKpCklkXfGceIjyrn5Q5eNzfpA48KsTKOo0xnxDb1OF/erSLDmHhnC7eQW0wfUxfQrF3ZsABc42Gw61T+zPj8Ftczy3UgQumASGOSz6m+EH0FNZGgtBPerT16pline1hAAs3Q5jf7KZ7ZOPfmrRD/WyY+ojX/Ecfs10uxb/AFqf+yH/ALgqR4weC3c7TTXTl3xnBkA2UKAB3ewwKguzTjtvZ3U7TShEKaUJDHP5QEdAfKlk/wD0DiVEjZ/pj4GMcHAC92kXJOtuf2WlW90Lz7daSH4GMfuI5YQVP0Ov7hWMcu8KZuIwwONxOFcfsPlx9wNW/g/OUEXGbmUyj7PMuNeGxlVQqcYz5MOnnXxFxayXjhuhcKIShfVpfHeshjK405zuW6Y3oeQ+2vFJpGTUglY1hs6MOGh962o778FeeL8Aml4ja3KMgjhDBgxYMdYYNpAUjoR1NZ72yWmm9jfGzxD6sjsD+BWuLmHnl24oJILmT7OrxYCs4QqoQvlNs76vLeuz2q8wW14kDW0qyNGXBADA4YKR8SjzX8aHua5rrc0mgpqinqIHPFwWkaA+zxs7rcrPavXY1FniLt+rbOPq80OP8Jrs8J7LYL2xhns7tw5jUOJB3id6qhZQQdLodYPmQPIYqwdmfJVxYT3LXSp4kiWNkbUrYaVn6gMOqdR99Kjic14KTiOMQVVG+Ntw420I6g93BaDSlKlrHJSlKEJSlKEJXzJIFBLEAAEknYADqSfSvqujxzhIu7eSB3dFlUozRlQ+k/EAWBG4yDt0JoQvPfMfHTfXctwc6XOIwfKFdohjyyPER6u1RtbLZdjFmkgaSSeZRn8m7Iqk4wCTEiMcemcVQefuTF4ZPGsTu8UqMV16SysjjUuVAyNLpjOTsd6gyRO1cVvsNxemLmUsbSBawJtv114/NVilfuKYqOtKvylKUISlKUISpLl3l6TiFwLeFgrFWdnbcJGpALaf0jqZQB6nJ2Brr8M4XNdavs0Mk2n4jGupV9i3w59s59q2Hsl5da1tHeeExyyyE+IYk7pQFjVgd1GQzBf6eepp+KPMdRos9i+KMghLYXjOTbQ6jr+c1h8dwMDUQDsCCejeYPvnauWvUE9usilXUMrDBVgCpHoQdiKpHGOx6zmJaAvbMfKMgxZ/s3BCj2QrTjqf+kqvpvSUbTs8R9j91i1KsvHezy7tZ0i0iRJZEjjnGpY8uwUCUAMYjk+eQfI52EdzDyzccPZFukVe8DFGVw6nQUDeQI+JeopgxuGpCv4cVpJnNYx+p4aqLpX4rA9CD8t6+qbViNV+Up6AAkkgAAEkkkAAAbkk4AA65rucQ4LcW4Q3FvLEHOFLqACdJbHXIOATgjyroaSLpl9RFG8Mc4AnYX1K6dKsPJfJrcTllUS90sSAl9Ifxu2I10kjIwrk4IPw+tSN/wBkl/GwEYhmUnGpX7vA9XVxt+6WpYicRcBQZMYpIpXRPdYjobeS+OzS+u2vILaC5lWBS0kieFlESnU48SkjU7KuQc+Mmt1qh9l3JktiJpLpAsshVFAZXxEgznK+bOzZHoq1fKnRghuqwOJSxS1LjCAG8LaX6+JSlKU4q9KUpQhKUpQhKUpQhKjOOctW98EF1EJBG2pQSwwSCDnSRkEeR26elflKF0G2oXWPInD/AP6C0/5EX/bXDcdnPDnGDYwL7xr3bfRo8MPvpShdDiNiq5xLsUt2Obe4mi/otpmQfLVh/vc18cM7FIVbNzcSTDfwoO5GfIkqxfb2YfXpX7Skdm3eyl/xCqy5O0dbvK7PDOxm0jZjO8s43Cqzd2FGep7nSWbG2Scddhmpa07MeHRvrFqrHyEjSSoPfRKzLn3xSldDQNgmX1M0l87yb8yVZooVRQqqFA2AAAAHsB0r7pSlJhKUpQhK6l/wiG409/DFLpJK94ivpJ6ldQOPpSlCFW+P9l1ndyCTDwNjS3caEDgfCWVkYZA2yADjY5wMcFj2QWEauHWSYsCA0rAsmfOPQqqrf0sah60pScoveyfFRMGdnnOXlc2+C5OXeyy0s5VlJknkUgo0pXCEZ3VI1Vc79WBIxtiv3tI5Um4jHbxwFFKzanZ/hRDDIpbA3Y5Iwo6+oG4Uoyi1kesS9oJS4lw4nU6d6meVuWIuH26ww79S7kKHkcnJZ9I3PkPQADyqYpSlJkkk3KUpShcSlKUISlKUISlKUIX/2Q=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26632" name="AutoShape 21" descr="data:image/jpeg;base64,/9j/4AAQSkZJRgABAQAAAQABAAD/2wCEAAkGBhQQEBUUEBIVFRUWFxcXFxcWGRYXFRgVFxIVFxQXFRcXHCYeGRsjGR4ZIC8gJScqLCwuGB4xNjAqNSYsLCkBCQoKDgwOGg8PGi0kHyMqKS00NiwyLy0sLTUvNTQsLywpLCwsLS00LzApKiosLCksLywsLCwtNCksLCwsLykwLP/AABEIANcA6wMBIgACEQEDEQH/xAAcAAEAAwADAQEAAAAAAAAAAAAABQYHAwQIAgH/xABLEAACAQMCAwYDAwgGCAQHAAABAgMABBESIQUGMQcTIkFRYTJxgRSRoSMzQlJygpKxYmNzorLRJDREU4OTwdIVF0OzFjVUo8Lh8P/EABsBAAEFAQEAAAAAAAAAAAAAAAACAwQFBgEH/8QAOhEAAQMCBAMECQIFBQEAAAAAAQACAwQRBRIhMUFRYRNxgaEGFCIykbHB0fBC4RUkUnLxJTM0ksIj/9oADAMBAAIRAxEAPwDcaUpQhKUpQhKUpQhKUpQhKUpQhKUqr8+c5NwyKN1g73vHKAl9CqwQsMkKxOQG2A/R61wm2pS2MdI4MaLk6K0V8yShQSxAA6knAA9yawriXapxCb4ZUgHpCg1Y93l1/eAKq99dPOc3Ekkx9ZXaTHyDkgfTFMGoaNlfwejtU/V9m9+p8vut24l2m8PgyDcrIw/RhBmOfQmMFQfmRVU4l23dRa2h9mncL/cj1Z/iFZfSmTUOOyuoPRqnZrI4u8h9/NWXinaRxC4BH2nuQRjECKmPTxNqf7mFbXyvxf7XZQT+ckaswHk+MSL9HyPpXm+tR7K+c7e3s5Ibu4ji7qRmQSMF1RyYc6M/ERIZNhnGR60uCQkkEqDjuGxQQsfA21jY+O1/h5rU6VBcB52tb6V47V2cooZjodVwWwMFwM7+lTtS1ki0tNilKUoXEpSlCEpSlCEpSlCEpSlCEpSlCEpSlCEpSlCEpXS4vxiK0haa4cIi9SfM+SqOrMegUbmq5wjtTsriOV2LwCEKzCYKGKu2lSgjZ9XiwuBvkjbcVy4SxG9zS4A2CuFVPnHtEgsEKoyTXHRYVYEqf1psZKKPfc9APSm8z9sMru8fD1VYwwAuG8TMBnUUjZdIUnADHyBOPECM8mmaR2eRizuzO7HGWdmJY4Gw3PQbCmJJg3Qbq/w7A5agh83ss8z9u9X1e2m787e3P1lH+dWCLmmx47B9luc28zEFFYjIkAOloJPhcjJ8JAJBIK4NY/X4yAjBGR6GmGzu46q+n9HqdwvCSxw2Nyfn9F2uK2P2e5lgMiSmJipeP4TgkHIO6sCCCpzgjqRgnrV+KMeZO5OSSSSSSSSdyck1+0y4gnRXlO2RkTWym7ralKUpXE+lKUoQpzk7mpuG3PfBO8Rl0SICASuoMrKTtqU5wDgEMwyOo3Pl7maC/i7y2kDY2ZTtIjfqyId1P4HqCRvXnCu7wXjMtlOs8B8a7Fc4EiZ8Ub+x/A4I6VIimy6HZZrF8FFReeL3+XA2+v51XpeldXhfEUuYY5ojlJEV1J2OlgCMjyPtXaqcsClKUoQlKUoQlKUoQlKUoQldXiHFYbdQ1xNHEpYKGkdUUsQSFBYgZwDt7Gu1WOds3F+8u4bcHKwoZHHl3kpwoI9RGp+ktJe7KLqXR0rqqdsLdL+S2OlYXF2pzx2dpb2eEaBI1lkYK4cpHpEYXyXpk5DZXAx1qc4V22trxd2oEeANULFmBx4mKPjKk+QOR/SpPatva6e/hlUY+0DCRrt06bqywdqEC3Nzb3aG2eAsV1sp71FTVlTsAxXxBcnIIIJIYLXOZu2NZbd0sFuIpjp0SOkGkDUC2QzsRlcjOk49KqPPPNKcSuElSAxKiafGI+8ZmILFyhOQAEABO3i9ar9MPnINmq+w/AGysEk9x0+9xx5KQ43x+e9kD3UpkK7IMBUT10INgT5ncnpnGBUa0YJBIGR0PptjavqlRS4k3K1sVPFCwRxtACUpSuJ9KUpQhKUpQhKUpQhKUpQhKYY4CAsxIVVHVnYgIo9yxA+tKuHZNYpLxRS4z3UMsqj+sDxRhvort9SD5ClsbmcAoOIVJpqZ8o3A8zoPMrY+XuEi0tIYAc91GiE/rMqgM31OT9akaUqzXlSUpShCUpShCUpShCUpShCVjHOHF+F8QeZ9b2txGXUTGMtFcCIso1d2TqyBhSdL/DjI2Nu7VObprGKJLYqskxkBZlLaUWPBKgMMMGdMH8DWJogUADoAAPkBio80gbputHg2FvqLzZi22xHPj4fP4r8iGw20+ZHoTufnvX1SlQVvwLCyUpShdSlKUISuS3t2kYJGpZmOAqgkk+gArjrbOzPk9bW3WeRR30q6sn9CMjKqPQkbn548qXGwvNlXYjXtoos51J0A5qq8H7HJ5FDXMqw5/RA7x/rghR9CakbrsTGn8ldeL0dNj9Vbb7jUJzh2lTzzMtrK0UKkhSh0u+P0iw3APkBjbrUPYc+30Jyt1I3tIe8B/jz+FOXiGllWNixaVok7RrSf02+eh+q6vMHK9xYuFuEwD8LjdGx+q3/Q4PtUTWw8B5xg4xEbS9QJIw2x8LEdGjJ3Vx1wc/XcVl3H+DPZ3EkEnVDsfJlO6sPmMUh7QNW7KfQ1kkjjDUNyyN16Ecwo+lKU2rVKVNcO5NvLgZitpCD0LDQp+TPgGpdOyi/I/Nxj2Mi/9KUGOOwUOSupozZ0jQe8KnVK8qXjxcQtWiOGM8UZ9CksqxyKfUFSfqAeoFd+/wCzu+hGWt2YDzjKyfgpLfhUby9G32+1GDqF1b7ee06FvuAJ+lKYCHi6j1k0M9HKWODhldsQeC9JUoKVZLzBKUpQhKUpQhKUpQhKUpQhVznDkaHiSr3jOkiBhHIh+HVgkMh8LKSBkddtiKw3jvBns7mS3kZXaPT4kzpIZQynB3U4IyN8epr0rXnbniR24ndmUaW73p08CoiREezRqpz7mo1Q0ZbrTejs8vrHZZvZsTb7fsoSlKVCW9SlKUISlKUIXe4FZCe6hiPR5UU/JnAP4ZrfubbrurC4ZdiIXAx5EqVGPqawrlGXTf2xP++j/FwK3TnC1MnD7lR1MLkD3VdQH4VKh91yx+PH+bgDtv31XnSlKVFWwX3FKUYMpIZSCCNiCDkEH1Bq99oLC7s7K+GNTqYpMfrjJ/xCT7xVBrQOWeHm/wCFrbZwEvAzP5RxGF2ZjnpvqA9yKWzW7VV19onR1B0ynXuIsfOyr/KfJk3EH8HgjU+OVh4R7KP0m9vvIrQyOF8EABAknHsJJs/4Y/w+tQHMvaEkMYtOFeCNBpMo6n17v5nq53JO3qc8ZiSSTknck9SfMml5ms21P5sonq9RiBzTksj4NGhP9x+i0XiXbPMx/wBHgjQerku3z20gfjUbD2t3ytktEw/VKDH90g/jVLpSTK88VMZhNGwZRGPHXzK3bkvtBj4h+TZe6nAzozlWA6lD/MHce+5qW4lyxDLPFcaAJoW1K42LeFl0vjqME4z0OPkfPdhfPBKksZw6MGU+4P8ALyr0rYXYmiSRfhdFcfJlBH86lQvzizlkMZoBQyB8OjXX0+Y7ionivPFla7TXMYYdUU65QfQxx5YfdUrw7iCXESSwtqjkUOjYIyrDI2O4+R3FYj2pWYj4nIVGNao5x6ldJP1Iz9auXY1xxXtGtmddcMjaUyNZifEgbT1wHZ1z/RFKZJmcWqNVYZ2FJHUh181uG1xdaJSule8agg/PTxR/tuif4iK6dlznZTSCOG8t3c4AVZEJYnOy4PiOx2GaeVOpmlKUISlKUISlKUISsT7X+LrNfLCqp/o6jU4A7xmcEmNm8kUEHT6nPlUxzx2qZSe2tEnjmSQx99mIKDHMBJp8RbBAYA4B3BrLlQD6nJPmSepJ6kn1O9RppBbKFqcCwx75RUSCzRqL315EdF+0pSoS3SUpShCUpShC5Leco6uvVSGHzByPxr0vZ3SzwpIu6yIGH7LKD/I15krZ+yLjvfWhgY+KA7e8bklfubUPuqRTus63NZf0kpy+Fsw/SfI/vb4rJuOcNNtcywn/ANN2Ue6g+E/VcH610a0Ttk4LouI7hRtKulv206Z+aY/gNZ3TL25XEK7oKj1mnZLzGvfsfNKlLXj7xWslvH4RK4MjA7sqrhU9hnJPrsOmcxdKSpT42vFnC/H4JSlKEtKUpQhftehuR2J4dbZ/3S/gMD8K88V6L4W62fDojLssVuhf92MFvrnNSafclZX0l1ijYNy78+ayHtSutfE5QP0FRPqEDH8SaqDxBviAOOmRnHy9K7fEr5p5pJX+KR2c/NiTj6dK61R3G5utBTQCOBkTtbABfCQKOiqPkAK+/MEEgggggkMCCCpUjcEEAgjoRSlcun+zbly2FlpnZr2iaS1vxC4c6mXuZJdxuMGN5eoOroX9cZ6CtYry2RnrW2dkfHWuLExyEs1u/dBicloyqvHk+ZAOj9wHzqdDLm9krB45hbaY9vH7pO3I9OnyV4pSlSFm0pSlCFinajya9rO93H4oJny/rFK+Bv8A0HbofJmweoqjV6cv7FJ4nimUPG6lWU9CpGCKwTnjlAcMnjjWZpVkjL+MKGUrJp30gAggrv1yreoAhzxfqC2eBYre1LLv+k/Q/RV6lKVFWwSlKUISlKUISpnlHmFrG6SYZK/DIv60Z+IfMbEe4FQ1KAbG4TcsbZWFjxoRZb/zrwtb/hz91hzpE0RG+So1DH7S5H71YBWp9kfNnWzlPq0JP3un82H73tVN584H9jvpUAwjHvI/TQ+TgfJtS/u0/L7YDws9hAdSTSUT/wC5vUflvNV6lKUwtKlK7nDOETXT6LeNpG9FHT3Y9FHuatKcjW9tvxO9SM+cMP5SX5HAOn7iPeuhpKizVcUJyuOvIan4DVUquWC2eQ4RGY+igsfwq6rzRwy1/wBV4eZmH6dwR19cHV/IV2+Hdo9/dSLDZwQKT0Co2FHqxLaQB64pWUc/goj6yexc2Kw5vcG+QuoPlnkS5nuYhLbypFqBdnVkGgbkeLG56D51o/aJw28u41t7SMd2fFI5dFzg+FACc4zudv1feoLmftFe2i+zwzia5372dVUIh81jAGCR0yc4+ewpR56vj/tcv3//AKp3MxoLddVV9hW1sjKkhoy3yg3/AO1tD3XtzspX/wApr/8AVj/5g/yril7KuIDpErfKRP8A8iK6kHaJfp0unP7QRv8AEpqasO2O6T87HFKPkUb7wcfhSB2XVS3/AMWZq3s3fH62+agbrkK+j+K1kP7GH/wE1D3NjJEcSxuh9HVlP4iti4V2vWkuBMrwn1I1p/Eu/wDdq42d/FcJqidJEPmpDD5HHT5GnBCx3uuUB+N1lN/yIfmB8dQvMtWTkrnd+GPJiISxy6Sy6tDKyggMjYIOQcEEeQwRvm/9q/BYVse8SGNXEiZZUUNg6gQSBnGSKxymyDE7RWkT4cXpfbbYX57Ef5WlXPbdKT+Ss0A/rJSWP0VMD7zU32f8z8Rv5TLNHCtoQcMFdSWHQQksTIM/ExAHoeorGTbmRlVQzMWAVFAYu2dl0EEPn9UjHrtW38k8L4qrK9/dIIwCPs/dwl8acLqkiVVQg42GobYz6SYnufqVmcYo6ejAZEBc8yS74beJ8FdqUpUhZtKwXn24lveKTd1FLIIytugSN2/N519BjeVn3zjAFb1SkPbmFlLo6p1JL2rQCRe1+qxmx7F7p4g8k6RSnP5Er3ihcDTl0YYfOrONQ6Y6ZMTxHszv4ZUjEKzd5nS8THu1x171nVe7238874yRit8pSDCw8FNZjdawk573vuAse4d2K3DN/pNxFGvn3IaVyPPBdUVT7lW+VU7mPgTWN3LAwbCsWjLbloWYmNs+e3hPupr0iTivPHPHEnn4jcM8gkCSGOMqQUWNcFVXG2dzq/pavQU3MxrWaBWmDV9VU1g7R9xY3/YDS97eCg6UpUNbdKUpQhc1pdNFIskZ0sjBlPoQcitH7SWW84fa3yDG+lvbWDkH9l1I+tZlWhB9HLREm2ubEefP8qGOP4Xpxh0I6KoxBgbLBMPeDw3wdv8AdZ7Vy5W5GWSA3d85itVGrb45ADjb0BOw8z5etU2tdbnvht3ZC3udca6EUqFbwlAMaGQEbEbfiPKiMNO67ics7GtELSbnUtFyB0HPqqZxfnxyvc2KC1tx0WPaRveRxvk+x+ZNVYnNWy7g4RHukl5N6ABEH1ZlB+4V0m5qWL/UraK39JDmaf6SSbL+6BXHa7lLpyGNtDER1dp8SfaPfYr8suVGCiW8cWsJ3BcHvXH9VF8TfM4HvXJf80hIjb2CGCE7O5OZ5v7Rx0H9FduvrUDc3TysXkdnY9WYlmPzJ3ripN+Skerl5zTG/T9I8OJ6nwASlKVxS0pSlCErsWV/JC+uGRo2HmhKn8K69KFwgOFirVxDtCnubN7a5CyaipWT4XBVw3iAGG2GOgO/nVVpSukk7pmGCOAERtsCb6LROxXhqvc3EzDJiSNEPoZTIZCPfCIM+hPrWwVjvYvxZY7meBzgzKjR+haLvO8X56WUj2VvStiqwi9wLzjGM3rsmbn5cPJKUpTqqkpSlCEpSlCEqH4nyfaXOe+toyT+kBof+JMH8al26bVlfPfaTPBetBaOoSJQrkqrZlbxEAkdFUqPmWHlSHloF3KbQwzTTBkBs7ne1vEKVv8AsatnyYZZYz6HS6j6EA/jUDd9is4/NXETftq6fy1VD/8AmpxD/er/AMuP/KuN+0/iB/2gD5Rxf9tRC6I8CtfFS4xHp2rT36/+brtSdkl8Ogib5Sf5gVyQ9kF6fiMKD3cnH8KmomftBv363Tj9kKv+FRUTecYmm/PTSSftuzfgTTZLOAKnsjxE6PewdwJ+ZCtv/wAL8PsjqvbwTsP/AEbcZyfRmzt/dqF5r5ta+ZFVBFBEMRRL0UYxk+pxt6Dy88wFXHk3k6K9tbmWV5FaHOkIVAOIy3iypPUUC7vZalvjZTfzFQ4uI0vwF9NANPHfqqdSlKbVqlKVb+feT4uHrbmF5G70OW1lTjSI8Y0qP1jXQLglR31DGSMiO7r28NSqhSlfoGelcUhflKkeMcvz2mj7QmguCygkE4BxuAdvlUdRskMe17czDcdEpSlCWlKUoQlKUoQv1WIIZSVZSGVlOGVgcqykdCD51ovL/bJKrqt+itHowXhQ95rGMMyltJBGchQMEjG3TOJHwCdzjyG5PsB5mu2OEXBt/tK20pg1FTKANI0nDkrnWFU5BbTgEHfanY3PHuqlxOnoprCoIa7YG9j+/jst55c58tb+Qx27PrVdZV43Tw6gucsMHcjzqw1hfZNxyC3vm718d9GsUbDxLraUHSxHw58IBO2ds9M7pU6N2Zt1hMQphSzuibewtYnj+FKUpS1BSlKUIUVzRx1bG0luGGdC+Ff1pCQsafvOQPrXnFnZiWdtTsSzt5s7MWdvqxJ+taH2y8wd5PHaIfDDiWX+1dSIlP7KEt/xE9KzuoVQ+5yrdejlH2cRqHbu0HcPufklKUqMtSlbaLSFLeGS1sYbi2MZMioiPOThdJGo+LHiDDds1iVa1wDinDrd457e6ECd2e+g/KtqcgYJDE7qc9Bv5U7Ed1QY01xawtBNr6AEg6bG2oP9J5qL7OO7uLmWFbSBoA8kuuaMPKiHCxRgnIHl69Gqe5YuI5I+KNAqrHqYIFAC4WArkAbAHGfrUfwDmKz7m9/0hbZ7maUglSXWNhhDgee7nrsTXU5S4vaWcF9CbpWDZEbaWXvB3JGw3xucfSnGkC2vNVlTG+UykNcD7AAsTxBJvtv5Bd7kK1JtIBFYKdUg76eYRYaPWdXd5bWcDAG2NjXJBypAePSKYk7tYBMI9I0azoT4emMktj1rrWXNVm3D7FZLgxvbyws6BGZm7okYwNtJyGzv06Z2r6PO9tHxozd4Ghe3WIuAxCtqDbjGcbY6edALbC/RIcyqMszmtcLh/B3McTvptbwURzPzNaXFtNE9uqXKSuImjjCgKsuBqbOd0yCOmd60O+eM3VlHJCkheKbSzjUU0pETpB239eu3uaz/AJmPDo7OYRSRz3MsjMrqp1KrShiCegwm3uT0qxXfN9m17ZSC4TTFHOHPiwpZIwoO3ng/dQ11jqRw+a5PCXsZ2TH2Ha733yi1uIBOw4m66/K/LsX2ziTpAjtE5WFGAKqxDtgA7DJCj2FfHNdkLeCyu5bWBbgSBJY9K92xeN/iC7HBGRucZrr8E5ttlu+IJJLpjuWJjlwSvwspzttscjPpUBzStjDbwR2j99OrBpJQX0kAHOxOkZYjYdAv38JAbp1+afjimdVDtM2obwO2WxubgAX33N1d+e51a/sIHijZXlVizKC2A5Upv+gc5I9hUhb8MtXubyAWkKhYoiSEXJMivtjGAAAOmN8moDmTjtlcXFldJdLmKSPUmDkIXDMzeY0+ldyy5ws1vruQ3CaJIoAp8WCyrIGHTy2++nMwzG5G/wBFAMMwp2hrXAhp4HfOPoofs+tz9jBhsBJI0g1TyiPu9GsagupgxwuegxqqI7WOFxwXq90ioHiViqgKNQd1JwNtwBUpwjmS1bg8cE05ieJwWUKzMwWcyAKBsQRt12PWontR43Dd3MT28gkURAEgEYPeOcEEA9CKaNslu5W9M2b+IFxaQLvGxtwtqdNeAGyplK+JUBwWDEKwYhTpYgHxKp8iVyB1GSNjVl5i5HmtIxPGftFoyh1nQbhGAZTKg+EYPxjw+unpTYYXC4VxNXRQTCKXS40PA9Oh8uqrtKA0pCnLktptEkb6Q4SSNyhOkMEkVyurBxkDGcHrWt8P7abZsCeCeI+ZULKn9w6z/BWQUp1kpZoFVV+Ew1rg95IIFtFunDrvg/EJV7pbSSYHUoaNUnyviyquofbGdvSrhXl6Gd0dXjYo6MGRh1Vwdj7+46EEg7GvR/LvFDdWdvOQAZYY5CB0DOgZgM+QJIqZFJnWJxXDDQObY3Dr28P8hSVKUp1VCV0uM8VS1t5Z5fgjQufU4Gyj3JwAPUiu7WV9tHMH5qzQ9cTTfIEiFD83DP8A8NfWkudlF1Ipad1RM2JvE/5PgFml1dvNI8spzJIzO/pqY5IHsNlHsoripSqwm5uvV442xsDG7AWSlKVxOJWgL2M3JGe+g3/tP+ys/rau1O8kisYWidkfvkwVJB/NSbbe/lTrGggk8FS4lUzxyxRQkDOSNRfayy/mTlG44eyidRhs6XQ5Q46joCD7ECu1ypyNNxFXaJ40CEKderckZ20g+X860Ttd/wDlyasau9j+/RJnH0zUfyhcmw4G9wPieQsM+8iQj+RNKMYD7cLXUJuKTyULZG27QuDRy/LLP+aOWZOHzCKVlYlA4KZxglh5gb5Brm5W5Nn4izdzpVUxqd8hQT0AwCSf/wC9Kt/bXaeO2lHmJEP7pVl/mameyNdHDpH9ZZG/hjQD+VAjHaZeCXJicow1tQLZjp43tt4KrcV7ILmKMvHIkpUZKgMrHHXTnYn22qtcr8sycQmMUTIpCFyX1YwGUfog75Iq0ck9pK2cUiXImlLSawQQ2MqM7uwPUZqjm7KyM0TMmScYJB0k5AJB+VIdk0IUym9ePaRykXFsrraHwV5/8l7n/fwf/c/7KrnLfKEl/NJFG6KYwSS2rBw2nbANajy9K3DuDGedmLlDKdZJOp8CJN+m2gY9SaqvYuc3U/8AZD/3BThY27RzVbHiFV2FRIXA5CADbc31+igrDkCaa8mtUePVCMs51aP0cAbZzv6eRqG43wo2tw8LOrshAJXOnOASBkA7Zx9K2vh9r9i/8Qu5F3aR5B7xxx5QD5sW/CsLubhpZGdzl3YsT6sxyfxpEjA0dVOw2slqpHEn2Gho7yRc/VW/g/ZVcXMEcyyxKsi6gG16gD0zhcVUb60MMrxt8SOyHHTKsVOPqK323uvsr2Np+tE6n/gwp/1rH+0S07ridwPJmDj99FY/iTSpIw0aJjC8RmqZ3Mk2ILm917Kt1sPY3x7vbV7Zz4rc+D3hkJKfwsHX2AX1rHquHZNq/wDFU0nA7mbV7r+T2P72k/SuQOs+3NOY/A2SkLzu0g/S3mtF4r2VWE5ZhE0LMckwuyDJ6nu94/7tVfiHYiwyba8z6LNGM/V4yMfwVq9KmljTuFh4a6pg/wBuQjx0+GywPiHZlxCH/Z1lA84ZFb+7Job7gard7bPAcTxyQn+tR4/uLgA/SvUFfLICMEAg+R6fdTRp2nZW8PpHVM98B3hY+WnkvLMtwFGxGSCVBIGSBnY16G7Pbdo+F2quTnuwRqXQdDEsmVycHQV8/wDKu0eTrLLn7Hb5ddL/AJKPxLqDYYYwdwDv6CpilxxZFDxPFHV+W7coF+N97dAlKUp1VC4b28WGN5JG0ois7MegVQSx+gFea+K8Ua7uJbiQYaVy2D+iuAI0/dQKv0J861Ltm5g0QpaIfFMdcntCjDAP7cmB7hHFZHUOof8ApWz9G6OwdUu7h9T9PilKUqKtglKUoQlegebuYUsbWOWSHvfGigbDDFGIYEg4Ix+Nefq07tJ5stbqxSO3mDuJEYgBxsI3BPiUDqRT0bsrXLP4tTGongaWktu69r6bbkbKr85c9S8RKgoI4kOVQHUdWMambbJxnyHU1pF9ypJPwaC1hKK2iItrJA2GtugO+o1i9oimRA50qWUMTnAUsMk432FaL2jc9pIsK2Fy2xcuYzJH5KEB2Gf0vuoY4WcXJFdSPa+CClbYAk3sSBba/nupntZsieGxs2C0ciaiOm6MrY9tWK5Oyk6uFsP6yUH6qp/61D8Q5wt7ngvcyXGbjukyGDljJG6ndsYJOnrnzro9l3OMNossNy+hWYOjEErqxpYHAOMgL7bGncze0B5hVvqs5w58WU3Y++x1HMfEqrcC5Qub1Wa2jDKpCklkXfGceIjyrn5Q5eNzfpA48KsTKOo0xnxDb1OF/erSLDmHhnC7eQW0wfUxfQrF3ZsABc42Gw61T+zPj8Ftczy3UgQumASGOSz6m+EH0FNZGgtBPerT16pline1hAAs3Q5jf7KZ7ZOPfmrRD/WyY+ojX/Ecfs10uxb/AFqf+yH/ALgqR4weC3c7TTXTl3xnBkA2UKAB3ewwKguzTjtvZ3U7TShEKaUJDHP5QEdAfKlk/wD0DiVEjZ/pj4GMcHAC92kXJOtuf2WlW90Lz7daSH4GMfuI5YQVP0Ov7hWMcu8KZuIwwONxOFcfsPlx9wNW/g/OUEXGbmUyj7PMuNeGxlVQqcYz5MOnnXxFxayXjhuhcKIShfVpfHeshjK405zuW6Y3oeQ+2vFJpGTUglY1hs6MOGh962o778FeeL8Aml4ja3KMgjhDBgxYMdYYNpAUjoR1NZ72yWmm9jfGzxD6sjsD+BWuLmHnl24oJILmT7OrxYCs4QqoQvlNs76vLeuz2q8wW14kDW0qyNGXBADA4YKR8SjzX8aHua5rrc0mgpqinqIHPFwWkaA+zxs7rcrPavXY1FniLt+rbOPq80OP8Jrs8J7LYL2xhns7tw5jUOJB3id6qhZQQdLodYPmQPIYqwdmfJVxYT3LXSp4kiWNkbUrYaVn6gMOqdR99Kjic14KTiOMQVVG+Ntw420I6g93BaDSlKlrHJSlKEJSlKEJXzJIFBLEAAEknYADqSfSvqujxzhIu7eSB3dFlUozRlQ+k/EAWBG4yDt0JoQvPfMfHTfXctwc6XOIwfKFdohjyyPER6u1RtbLZdjFmkgaSSeZRn8m7Iqk4wCTEiMcemcVQefuTF4ZPGsTu8UqMV16SysjjUuVAyNLpjOTsd6gyRO1cVvsNxemLmUsbSBawJtv114/NVilfuKYqOtKvylKUISlKUISpLl3l6TiFwLeFgrFWdnbcJGpALaf0jqZQB6nJ2Brr8M4XNdavs0Mk2n4jGupV9i3w59s59q2Hsl5da1tHeeExyyyE+IYk7pQFjVgd1GQzBf6eepp+KPMdRos9i+KMghLYXjOTbQ6jr+c1h8dwMDUQDsCCejeYPvnauWvUE9usilXUMrDBVgCpHoQdiKpHGOx6zmJaAvbMfKMgxZ/s3BCj2QrTjqf+kqvpvSUbTs8R9j91i1KsvHezy7tZ0i0iRJZEjjnGpY8uwUCUAMYjk+eQfI52EdzDyzccPZFukVe8DFGVw6nQUDeQI+JeopgxuGpCv4cVpJnNYx+p4aqLpX4rA9CD8t6+qbViNV+Up6AAkkgAAEkkkAAAbkk4AA65rucQ4LcW4Q3FvLEHOFLqACdJbHXIOATgjyroaSLpl9RFG8Mc4AnYX1K6dKsPJfJrcTllUS90sSAl9Ifxu2I10kjIwrk4IPw+tSN/wBkl/GwEYhmUnGpX7vA9XVxt+6WpYicRcBQZMYpIpXRPdYjobeS+OzS+u2vILaC5lWBS0kieFlESnU48SkjU7KuQc+Mmt1qh9l3JktiJpLpAsshVFAZXxEgznK+bOzZHoq1fKnRghuqwOJSxS1LjCAG8LaX6+JSlKU4q9KUpQhKUpQhKUpQhKjOOctW98EF1EJBG2pQSwwSCDnSRkEeR26elflKF0G2oXWPInD/AP6C0/5EX/bXDcdnPDnGDYwL7xr3bfRo8MPvpShdDiNiq5xLsUt2Obe4mi/otpmQfLVh/vc18cM7FIVbNzcSTDfwoO5GfIkqxfb2YfXpX7Skdm3eyl/xCqy5O0dbvK7PDOxm0jZjO8s43Cqzd2FGep7nSWbG2Scddhmpa07MeHRvrFqrHyEjSSoPfRKzLn3xSldDQNgmX1M0l87yb8yVZooVRQqqFA2AAAAHsB0r7pSlJhKUpQhK6l/wiG409/DFLpJK94ivpJ6ldQOPpSlCFW+P9l1ndyCTDwNjS3caEDgfCWVkYZA2yADjY5wMcFj2QWEauHWSYsCA0rAsmfOPQqqrf0sah60pScoveyfFRMGdnnOXlc2+C5OXeyy0s5VlJknkUgo0pXCEZ3VI1Vc79WBIxtiv3tI5Um4jHbxwFFKzanZ/hRDDIpbA3Y5Iwo6+oG4Uoyi1kesS9oJS4lw4nU6d6meVuWIuH26ww79S7kKHkcnJZ9I3PkPQADyqYpSlJkkk3KUpShcSlKUISlKUISlKUIX/2Q=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-410979" y="1583777"/>
            <a:ext cx="31430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pl-PL" altLang="pl-PL" b="1" dirty="0">
                <a:latin typeface="Times New Roman" pitchFamily="18" charset="0"/>
              </a:rPr>
              <a:t>Zabawy andrzejkowe</a:t>
            </a:r>
          </a:p>
        </p:txBody>
      </p:sp>
      <p:sp>
        <p:nvSpPr>
          <p:cNvPr id="24591" name="pole tekstowe 4"/>
          <p:cNvSpPr txBox="1">
            <a:spLocks noChangeArrowheads="1"/>
          </p:cNvSpPr>
          <p:nvPr/>
        </p:nvSpPr>
        <p:spPr bwMode="auto">
          <a:xfrm>
            <a:off x="6638631" y="5124623"/>
            <a:ext cx="168302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pl-PL" altLang="pl-PL" b="1" dirty="0">
                <a:latin typeface="Times New Roman" pitchFamily="18" charset="0"/>
                <a:cs typeface="Times New Roman" pitchFamily="18" charset="0"/>
              </a:rPr>
              <a:t>Współpraca ze środowiskiem </a:t>
            </a:r>
          </a:p>
          <a:p>
            <a:pPr algn="ctr" eaLnBrk="1" hangingPunct="1"/>
            <a:r>
              <a:rPr lang="pl-PL" altLang="pl-PL" b="1" dirty="0">
                <a:latin typeface="Times New Roman" pitchFamily="18" charset="0"/>
                <a:cs typeface="Times New Roman" pitchFamily="18" charset="0"/>
              </a:rPr>
              <a:t>lokalnym</a:t>
            </a:r>
          </a:p>
        </p:txBody>
      </p:sp>
      <p:sp>
        <p:nvSpPr>
          <p:cNvPr id="45070" name="pole tekstowe 6"/>
          <p:cNvSpPr txBox="1">
            <a:spLocks noChangeArrowheads="1"/>
          </p:cNvSpPr>
          <p:nvPr/>
        </p:nvSpPr>
        <p:spPr bwMode="auto">
          <a:xfrm>
            <a:off x="907125" y="6102063"/>
            <a:ext cx="28559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„Cała Polska </a:t>
            </a:r>
          </a:p>
          <a:p>
            <a:pPr algn="ctr"/>
            <a:r>
              <a:rPr lang="pl-PL" altLang="pl-PL" sz="2000" b="1" dirty="0">
                <a:latin typeface="Times New Roman" pitchFamily="18" charset="0"/>
                <a:cs typeface="Times New Roman" pitchFamily="18" charset="0"/>
              </a:rPr>
              <a:t>czyta dzieciom</a:t>
            </a:r>
            <a:r>
              <a:rPr lang="pl-PL" altLang="pl-PL" sz="1600" b="1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26641" name="AutoShape 19" descr="20160315_17144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 alt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81A5DFF-50C9-466B-B070-D42EC5094A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831" y="569232"/>
            <a:ext cx="2365375" cy="1774031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EC7FC22-4269-4CEB-AC03-F91D6B4B28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4375" y="1276856"/>
            <a:ext cx="2115457" cy="1586593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E17C77A-9B40-44BF-B071-7467A0D900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218" y="4553340"/>
            <a:ext cx="2809233" cy="2106925"/>
          </a:xfrm>
          <a:prstGeom prst="rect">
            <a:avLst/>
          </a:prstGeom>
          <a:ln w="25400">
            <a:solidFill>
              <a:srgbClr val="FF33CC"/>
            </a:solidFill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CAF4D48-A16B-4978-85BF-1703767A28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74" y="4160096"/>
            <a:ext cx="2743444" cy="1929054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B80539F6-645C-4261-9C67-3B7049EA17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686" y="3380078"/>
            <a:ext cx="2908168" cy="1736378"/>
          </a:xfrm>
          <a:prstGeom prst="rect">
            <a:avLst/>
          </a:prstGeom>
          <a:ln w="25400">
            <a:solidFill>
              <a:srgbClr val="FF33CC"/>
            </a:solidFill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BA260A1-5395-4E9F-9D9D-BACE595E6B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74" y="2033997"/>
            <a:ext cx="2689877" cy="192905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</p:cSld>
  <p:clrMapOvr>
    <a:masterClrMapping/>
  </p:clrMapOvr>
  <p:transition spd="slow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4" grpId="0" autoUpdateAnimBg="0"/>
      <p:bldP spid="2" grpId="0" autoUpdateAnimBg="0"/>
      <p:bldP spid="17" grpId="0"/>
      <p:bldP spid="24591" grpId="0" autoUpdateAnimBg="0"/>
      <p:bldP spid="4507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-299947" y="256949"/>
            <a:ext cx="388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Dzień kolorowej </a:t>
            </a:r>
          </a:p>
          <a:p>
            <a:pPr algn="ctr"/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skarpetki </a:t>
            </a:r>
          </a:p>
        </p:txBody>
      </p:sp>
      <p:sp>
        <p:nvSpPr>
          <p:cNvPr id="3" name="Prostokąt 2"/>
          <p:cNvSpPr/>
          <p:nvPr/>
        </p:nvSpPr>
        <p:spPr>
          <a:xfrm>
            <a:off x="-299947" y="2143383"/>
            <a:ext cx="3359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 </a:t>
            </a:r>
            <a:r>
              <a:rPr lang="pl-PL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psychoedukacyjny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„W krainie emocji"</a:t>
            </a:r>
          </a:p>
        </p:txBody>
      </p:sp>
      <p:sp>
        <p:nvSpPr>
          <p:cNvPr id="6" name="Prostokąt 5"/>
          <p:cNvSpPr/>
          <p:nvPr/>
        </p:nvSpPr>
        <p:spPr>
          <a:xfrm>
            <a:off x="4830666" y="126270"/>
            <a:ext cx="37437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 </a:t>
            </a:r>
          </a:p>
          <a:p>
            <a:pPr algn="ctr"/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„Uczeń w świecie wartości"</a:t>
            </a:r>
          </a:p>
        </p:txBody>
      </p:sp>
      <p:sp>
        <p:nvSpPr>
          <p:cNvPr id="7" name="Prostokąt 6"/>
          <p:cNvSpPr/>
          <p:nvPr/>
        </p:nvSpPr>
        <p:spPr>
          <a:xfrm>
            <a:off x="5718862" y="6519446"/>
            <a:ext cx="3331828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r"/>
            <a:r>
              <a:rPr lang="pl-PL" sz="1600" b="1" dirty="0">
                <a:latin typeface="Times New Roman"/>
                <a:cs typeface="Times New Roman"/>
              </a:rPr>
              <a:t>Akcja "Podziel się tym co masz"</a:t>
            </a:r>
            <a:endParaRPr lang="pl-PL" dirty="0">
              <a:latin typeface="Times New Roman"/>
              <a:cs typeface="Times New Roman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-132250" y="5412868"/>
            <a:ext cx="2362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 wychowawczy "ABC gotowania"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6ADB5A2-8EDE-4012-AE7E-36FA41AF7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598" y="112585"/>
            <a:ext cx="2178822" cy="2178822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9999F63C-E0DD-490C-96A7-C24AFEFEE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754" y="711045"/>
            <a:ext cx="2641562" cy="1981171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A9E81BED-1687-42DE-B7DF-A751ACD6A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312" y="2180076"/>
            <a:ext cx="2485886" cy="1864414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owiększ zdjęcie Gry edukacyjne i puzzle otrzymane od uczniów SP 3 z Buska-Zdroju i ZPO 1 z Buska-Zdroj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213" y="4159835"/>
            <a:ext cx="2243758" cy="2243758"/>
          </a:xfrm>
          <a:prstGeom prst="rect">
            <a:avLst/>
          </a:prstGeom>
          <a:noFill/>
          <a:ln w="25400">
            <a:solidFill>
              <a:srgbClr val="CC66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6BB1FA4-4A90-49FB-A71F-E8E8657836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69" y="2459347"/>
            <a:ext cx="2803693" cy="2102770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8FDCC668-8232-4487-8BCE-F0D0622320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17" y="4715294"/>
            <a:ext cx="2773756" cy="2080317"/>
          </a:xfrm>
          <a:prstGeom prst="rect">
            <a:avLst/>
          </a:prstGeom>
          <a:ln w="25400">
            <a:solidFill>
              <a:srgbClr val="FF33CC"/>
            </a:solidFill>
          </a:ln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47175C95-F7AA-44AD-BE61-84F216D688E6}"/>
              </a:ext>
            </a:extLst>
          </p:cNvPr>
          <p:cNvSpPr txBox="1"/>
          <p:nvPr/>
        </p:nvSpPr>
        <p:spPr>
          <a:xfrm>
            <a:off x="5117306" y="4632383"/>
            <a:ext cx="1242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Dzień Babci i Dziadka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F8C9311-20B4-47A6-B083-D92A8D8DD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08" y="2728158"/>
            <a:ext cx="2575207" cy="1931405"/>
          </a:xfrm>
          <a:prstGeom prst="rect">
            <a:avLst/>
          </a:prstGeom>
          <a:noFill/>
          <a:ln w="254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71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EB34F3A7-C4AB-496E-AB4D-551EDE519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582" y="5595724"/>
            <a:ext cx="2036921" cy="1129739"/>
          </a:xfrm>
          <a:prstGeom prst="rect">
            <a:avLst/>
          </a:prstGeom>
          <a:ln w="22225">
            <a:solidFill>
              <a:srgbClr val="FF33CC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92E76AB-B5A6-4169-8ABF-CA87786BEC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706" y="1429371"/>
            <a:ext cx="2754974" cy="2084445"/>
          </a:xfrm>
          <a:prstGeom prst="rect">
            <a:avLst/>
          </a:prstGeom>
          <a:ln w="25400">
            <a:solidFill>
              <a:srgbClr val="009900"/>
            </a:solidFill>
          </a:ln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BC06A766-7CA6-4BA7-967F-EAC618764C8E}"/>
              </a:ext>
            </a:extLst>
          </p:cNvPr>
          <p:cNvSpPr/>
          <p:nvPr/>
        </p:nvSpPr>
        <p:spPr>
          <a:xfrm>
            <a:off x="1160140" y="3618652"/>
            <a:ext cx="22028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Narodowy Program</a:t>
            </a:r>
          </a:p>
          <a:p>
            <a:pPr algn="ctr"/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Rozwoju Czytelnictwa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4725C5F-34C2-4C73-9C61-13CE07BC22D0}"/>
              </a:ext>
            </a:extLst>
          </p:cNvPr>
          <p:cNvSpPr/>
          <p:nvPr/>
        </p:nvSpPr>
        <p:spPr>
          <a:xfrm>
            <a:off x="4721488" y="2772691"/>
            <a:ext cx="419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sz="1600" b="1" dirty="0">
                <a:latin typeface="Times New Roman" pitchFamily="18" charset="0"/>
                <a:cs typeface="Times New Roman" pitchFamily="18" charset="0"/>
              </a:rPr>
              <a:t>Udział w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konkursie powiatowym </a:t>
            </a:r>
          </a:p>
          <a:p>
            <a:pPr algn="ctr"/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"Festiwal stołów wigilijnych"</a:t>
            </a:r>
            <a:endParaRPr lang="pl-PL" altLang="pl-PL" sz="16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025D156-FFE1-4F3F-A97B-49A1E4D333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29" y="360934"/>
            <a:ext cx="2981381" cy="1527049"/>
          </a:xfrm>
          <a:prstGeom prst="rect">
            <a:avLst/>
          </a:prstGeom>
          <a:ln w="25400">
            <a:solidFill>
              <a:srgbClr val="009900"/>
            </a:solidFill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C65583F9-3797-4988-B311-0DEFAEDABAD0}"/>
              </a:ext>
            </a:extLst>
          </p:cNvPr>
          <p:cNvSpPr/>
          <p:nvPr/>
        </p:nvSpPr>
        <p:spPr>
          <a:xfrm>
            <a:off x="290429" y="1917273"/>
            <a:ext cx="15621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Program "Muzeum </a:t>
            </a:r>
          </a:p>
          <a:p>
            <a:r>
              <a:rPr lang="pl-PL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bliżej nas".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B9BDB2F-1683-4BE7-90DF-0553F7E58652}"/>
              </a:ext>
            </a:extLst>
          </p:cNvPr>
          <p:cNvSpPr txBox="1"/>
          <p:nvPr/>
        </p:nvSpPr>
        <p:spPr>
          <a:xfrm>
            <a:off x="6816988" y="3868706"/>
            <a:ext cx="1801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Wyjazd na „Zieloną Szkołę”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9CD586F-5670-4B0B-87E3-E9C82A735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1257" y="4452154"/>
            <a:ext cx="3137985" cy="2303652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9EB94CD-1E91-4096-A59E-61E2F8D86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334" y="102194"/>
            <a:ext cx="3825308" cy="2605991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CBB954BB-3887-4A22-BF6C-A07DD52809DB}"/>
              </a:ext>
            </a:extLst>
          </p:cNvPr>
          <p:cNvSpPr txBox="1"/>
          <p:nvPr/>
        </p:nvSpPr>
        <p:spPr>
          <a:xfrm>
            <a:off x="3811140" y="5257170"/>
            <a:ext cx="18206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Babcine czytanie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908036EE-DA30-44A7-A180-601B8C8A5E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72" y="4053877"/>
            <a:ext cx="1063643" cy="1737360"/>
          </a:xfrm>
          <a:prstGeom prst="rect">
            <a:avLst/>
          </a:prstGeom>
          <a:ln w="22225">
            <a:solidFill>
              <a:srgbClr val="FF33CC"/>
            </a:solidFill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92891D1A-268B-42FB-A1D8-EF678E2314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87473" y="4559948"/>
            <a:ext cx="1123071" cy="1737361"/>
          </a:xfrm>
          <a:prstGeom prst="rect">
            <a:avLst/>
          </a:prstGeom>
          <a:ln w="22225">
            <a:solidFill>
              <a:srgbClr val="FF33CC"/>
            </a:solidFill>
          </a:ln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7DA9DCA6-BF51-4F27-959C-99324B3E5D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5053" y="5010120"/>
            <a:ext cx="1102342" cy="1838851"/>
          </a:xfrm>
          <a:prstGeom prst="rect">
            <a:avLst/>
          </a:prstGeom>
          <a:ln w="22225">
            <a:solidFill>
              <a:srgbClr val="FF33CC"/>
            </a:solidFill>
          </a:ln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612" y="3591276"/>
            <a:ext cx="2117910" cy="1588433"/>
          </a:xfrm>
          <a:prstGeom prst="rect">
            <a:avLst/>
          </a:prstGeom>
          <a:ln w="381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499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2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2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3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04BA45DB-DB7A-48FE-8263-53A59BE4B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25" y="138204"/>
            <a:ext cx="2199250" cy="2296117"/>
          </a:xfrm>
          <a:prstGeom prst="rect">
            <a:avLst/>
          </a:prstGeom>
          <a:noFill/>
          <a:ln w="254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C8265FB-E31D-4FAB-9D04-6F9CA5A2F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742" y="2301242"/>
            <a:ext cx="3009713" cy="1906474"/>
          </a:xfrm>
          <a:prstGeom prst="rect">
            <a:avLst/>
          </a:prstGeom>
          <a:ln w="25400">
            <a:solidFill>
              <a:srgbClr val="FF6600"/>
            </a:solidFill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4BE5CFD-09B5-4F83-A616-B8301C8C2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96" y="4118223"/>
            <a:ext cx="2719364" cy="2041528"/>
          </a:xfrm>
          <a:prstGeom prst="rect">
            <a:avLst/>
          </a:prstGeom>
          <a:ln w="25400">
            <a:solidFill>
              <a:srgbClr val="0ECCF2"/>
            </a:solidFill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C494067-F8C3-4FF6-AA01-85584E577CB6}"/>
              </a:ext>
            </a:extLst>
          </p:cNvPr>
          <p:cNvSpPr txBox="1"/>
          <p:nvPr/>
        </p:nvSpPr>
        <p:spPr>
          <a:xfrm>
            <a:off x="637095" y="6156088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Konkurs kreatywny recykling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44823EB-A80D-4BA0-A8AB-59D0945643EB}"/>
              </a:ext>
            </a:extLst>
          </p:cNvPr>
          <p:cNvSpPr/>
          <p:nvPr/>
        </p:nvSpPr>
        <p:spPr>
          <a:xfrm>
            <a:off x="5018947" y="3103966"/>
            <a:ext cx="2685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Przegląd 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Kolęd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Pastorałek </a:t>
            </a:r>
            <a:endParaRPr lang="pl-PL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„Anielskie </a:t>
            </a: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Kolędowanie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1C10898E-AFFC-4512-BE18-A999EC792E33}"/>
              </a:ext>
            </a:extLst>
          </p:cNvPr>
          <p:cNvSpPr/>
          <p:nvPr/>
        </p:nvSpPr>
        <p:spPr>
          <a:xfrm>
            <a:off x="570908" y="2460088"/>
            <a:ext cx="25373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Dzień misia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69E940C9-DB73-4C65-B5C6-F868A2F882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582" y="3924886"/>
            <a:ext cx="1936260" cy="2334901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8D2263EE-30FE-4428-8390-27ACB6278D78}"/>
              </a:ext>
            </a:extLst>
          </p:cNvPr>
          <p:cNvSpPr/>
          <p:nvPr/>
        </p:nvSpPr>
        <p:spPr>
          <a:xfrm>
            <a:off x="6863093" y="6261407"/>
            <a:ext cx="19367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Udział w akcji </a:t>
            </a:r>
          </a:p>
          <a:p>
            <a:pPr algn="ctr"/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„Sprzątanie gminy”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621136F5-95B0-4BDE-B5CB-A790A6547288}"/>
              </a:ext>
            </a:extLst>
          </p:cNvPr>
          <p:cNvSpPr/>
          <p:nvPr/>
        </p:nvSpPr>
        <p:spPr>
          <a:xfrm>
            <a:off x="5223631" y="2080495"/>
            <a:ext cx="38459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Innowacja pedagogiczna </a:t>
            </a:r>
          </a:p>
          <a:p>
            <a:pPr algn="ctr"/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"Wszystkimi zmysłami poznajemy świat"</a:t>
            </a:r>
          </a:p>
          <a:p>
            <a:pPr algn="ctr"/>
            <a:endParaRPr lang="pl-PL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2ED9A01-525D-4907-8783-894A512CE69E}"/>
              </a:ext>
            </a:extLst>
          </p:cNvPr>
          <p:cNvSpPr txBox="1"/>
          <p:nvPr/>
        </p:nvSpPr>
        <p:spPr>
          <a:xfrm>
            <a:off x="3779944" y="6448475"/>
            <a:ext cx="2478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„Kodowanie na dywanie”</a:t>
            </a:r>
            <a:endParaRPr lang="pl-PL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B5D84FE0-8B12-4793-9D4F-18F514FA13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6455" y="93787"/>
            <a:ext cx="4028803" cy="200282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824" y="4400190"/>
            <a:ext cx="2623126" cy="196734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416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3" grpId="0"/>
      <p:bldP spid="15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1E3D5AA-DD49-4677-B56C-53E670FAA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447" y="1028395"/>
            <a:ext cx="3146935" cy="2148088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0" y="304800"/>
            <a:ext cx="8915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altLang="pl-PL" sz="2000" b="1">
                <a:latin typeface="Times New Roman" pitchFamily="18" charset="0"/>
              </a:rPr>
              <a:t>Ważnym elementem budowania więzi wśród uczniów i pracowników Ośrodka oraz integracji ze środowiskiem lokalnym jest kultywowanie tradycji ...                   </a:t>
            </a: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6608299" y="5015566"/>
            <a:ext cx="2743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altLang="pl-PL" sz="1600" b="1" dirty="0">
                <a:latin typeface="Times New Roman" pitchFamily="18" charset="0"/>
              </a:rPr>
              <a:t>Jasełka i wspólna       wieczerza wigilijna</a:t>
            </a: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2543879" y="3385188"/>
            <a:ext cx="2133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altLang="pl-PL" sz="1600" b="1" dirty="0">
                <a:latin typeface="Times New Roman" pitchFamily="18" charset="0"/>
              </a:rPr>
              <a:t>Opieka nad miejscami pamięci narodowej</a:t>
            </a:r>
          </a:p>
        </p:txBody>
      </p:sp>
      <p:sp>
        <p:nvSpPr>
          <p:cNvPr id="27654" name="Rectangle 14"/>
          <p:cNvSpPr>
            <a:spLocks noChangeArrowheads="1"/>
          </p:cNvSpPr>
          <p:nvPr/>
        </p:nvSpPr>
        <p:spPr bwMode="auto">
          <a:xfrm>
            <a:off x="2884488" y="1638300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l-PL" altLang="pl-PL"/>
              <a:t/>
            </a:r>
            <a:br>
              <a:rPr lang="pl-PL" altLang="pl-PL"/>
            </a:br>
            <a:endParaRPr lang="pl-PL" altLang="pl-PL"/>
          </a:p>
        </p:txBody>
      </p:sp>
      <p:sp>
        <p:nvSpPr>
          <p:cNvPr id="27655" name="Rectangle 28"/>
          <p:cNvSpPr>
            <a:spLocks noChangeArrowheads="1"/>
          </p:cNvSpPr>
          <p:nvPr/>
        </p:nvSpPr>
        <p:spPr bwMode="auto">
          <a:xfrm>
            <a:off x="2870200" y="1760538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l-PL" altLang="pl-PL"/>
              <a:t/>
            </a:r>
            <a:br>
              <a:rPr lang="pl-PL" altLang="pl-PL"/>
            </a:br>
            <a:endParaRPr lang="pl-PL" altLang="pl-PL"/>
          </a:p>
        </p:txBody>
      </p:sp>
      <p:sp>
        <p:nvSpPr>
          <p:cNvPr id="20500" name="Text Box 20"/>
          <p:cNvSpPr txBox="1">
            <a:spLocks noChangeArrowheads="1"/>
          </p:cNvSpPr>
          <p:nvPr/>
        </p:nvSpPr>
        <p:spPr bwMode="auto">
          <a:xfrm>
            <a:off x="6364382" y="1760538"/>
            <a:ext cx="19843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altLang="pl-PL" sz="1600" b="1" dirty="0">
                <a:latin typeface="Times New Roman" pitchFamily="18" charset="0"/>
              </a:rPr>
              <a:t>Święto Odzyskania Niepodległości</a:t>
            </a:r>
          </a:p>
        </p:txBody>
      </p:sp>
      <p:sp>
        <p:nvSpPr>
          <p:cNvPr id="18434" name="AutoShape 2" descr="http://www.sosw-bronina.edu.pl/files/pl/DSC_0051%20-%20Kopia%20-%20Kopia%20-%20Kopia%20-%20Kopia%20-%20Kopi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716D302-34E6-4BB6-B7A2-728258E6C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63" y="989356"/>
            <a:ext cx="1711995" cy="2582281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6FF05A4-0B0F-44A6-A9AD-06A1DCA90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32" y="4075551"/>
            <a:ext cx="2693650" cy="2461053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6D2A6385-C2D8-4948-AE3F-F6AB9D651316}"/>
              </a:ext>
            </a:extLst>
          </p:cNvPr>
          <p:cNvSpPr/>
          <p:nvPr/>
        </p:nvSpPr>
        <p:spPr>
          <a:xfrm>
            <a:off x="92381" y="6532415"/>
            <a:ext cx="29129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altLang="pl-PL" sz="1600" b="1">
                <a:latin typeface="Times New Roman" pitchFamily="18" charset="0"/>
              </a:rPr>
              <a:t>Przegląd Pieśni Patriotycznych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F3FD9CC-FFC7-4A43-99FD-C9608FFD52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1859" y="3114847"/>
            <a:ext cx="3133541" cy="1774346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6DB5239-DF35-4E71-838B-97F458AC8C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8712" y="4981844"/>
            <a:ext cx="3168347" cy="184258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</p:cSld>
  <p:clrMapOvr>
    <a:masterClrMapping/>
  </p:clrMapOvr>
  <p:transition advTm="270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1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1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00"/>
                            </p:stCondLst>
                            <p:childTnLst>
                              <p:par>
                                <p:cTn id="1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6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4600"/>
                            </p:stCondLst>
                            <p:childTnLst>
                              <p:par>
                                <p:cTn id="2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autoUpdateAnimBg="0"/>
      <p:bldP spid="29704" grpId="0"/>
      <p:bldP spid="29705" grpId="0" autoUpdateAnimBg="0"/>
      <p:bldP spid="20500" grpId="0" autoUpdateAnimBg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24" name="Rectangle 16"/>
          <p:cNvSpPr>
            <a:spLocks noChangeArrowheads="1"/>
          </p:cNvSpPr>
          <p:nvPr/>
        </p:nvSpPr>
        <p:spPr bwMode="auto">
          <a:xfrm>
            <a:off x="3108212" y="5632705"/>
            <a:ext cx="32353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altLang="pl-PL" sz="1600" b="1" dirty="0">
                <a:latin typeface="Times New Roman" pitchFamily="18" charset="0"/>
              </a:rPr>
              <a:t>Powiatowy Międzyszkolny </a:t>
            </a:r>
          </a:p>
          <a:p>
            <a:pPr algn="ctr" eaLnBrk="1" hangingPunct="1"/>
            <a:r>
              <a:rPr lang="pl-PL" altLang="pl-PL" sz="1600" b="1" dirty="0">
                <a:latin typeface="Times New Roman" pitchFamily="18" charset="0"/>
              </a:rPr>
              <a:t>Turniej Ekologiczny </a:t>
            </a:r>
          </a:p>
        </p:txBody>
      </p:sp>
      <p:sp>
        <p:nvSpPr>
          <p:cNvPr id="68626" name="Rectangle 18"/>
          <p:cNvSpPr>
            <a:spLocks noChangeArrowheads="1"/>
          </p:cNvSpPr>
          <p:nvPr/>
        </p:nvSpPr>
        <p:spPr bwMode="auto">
          <a:xfrm>
            <a:off x="6791965" y="2927481"/>
            <a:ext cx="16401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eaLnBrk="1" hangingPunct="1"/>
            <a:r>
              <a:rPr lang="pl-PL" altLang="pl-PL" sz="1600" b="1" dirty="0">
                <a:latin typeface="Times New Roman"/>
                <a:cs typeface="Times New Roman"/>
              </a:rPr>
              <a:t>Dzień Kobiet</a:t>
            </a:r>
          </a:p>
        </p:txBody>
      </p:sp>
      <p:sp>
        <p:nvSpPr>
          <p:cNvPr id="68627" name="Rectangle 19"/>
          <p:cNvSpPr>
            <a:spLocks noChangeArrowheads="1"/>
          </p:cNvSpPr>
          <p:nvPr/>
        </p:nvSpPr>
        <p:spPr bwMode="auto">
          <a:xfrm>
            <a:off x="685800" y="246063"/>
            <a:ext cx="4724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pl-PL" altLang="pl-PL" sz="2000" b="1" dirty="0">
                <a:latin typeface="Times New Roman" pitchFamily="18" charset="0"/>
              </a:rPr>
              <a:t>...i obrzędowość </a:t>
            </a:r>
          </a:p>
          <a:p>
            <a:pPr algn="ctr" eaLnBrk="1" hangingPunct="1"/>
            <a:r>
              <a:rPr lang="pl-PL" altLang="pl-PL" sz="2000" b="1" dirty="0">
                <a:latin typeface="Times New Roman" pitchFamily="18" charset="0"/>
              </a:rPr>
              <a:t>tworzona przez </a:t>
            </a:r>
            <a:r>
              <a:rPr lang="pl-PL" altLang="pl-PL" sz="2000" b="1" dirty="0" smtClean="0">
                <a:latin typeface="Times New Roman" pitchFamily="18" charset="0"/>
              </a:rPr>
              <a:t>ponad 40 </a:t>
            </a:r>
            <a:r>
              <a:rPr lang="pl-PL" altLang="pl-PL" sz="2000" b="1" dirty="0">
                <a:latin typeface="Times New Roman" pitchFamily="18" charset="0"/>
              </a:rPr>
              <a:t>lat działalności Ośrodka.</a:t>
            </a:r>
          </a:p>
        </p:txBody>
      </p:sp>
      <p:sp>
        <p:nvSpPr>
          <p:cNvPr id="26635" name="Prostokąt 1"/>
          <p:cNvSpPr>
            <a:spLocks noChangeArrowheads="1"/>
          </p:cNvSpPr>
          <p:nvPr/>
        </p:nvSpPr>
        <p:spPr bwMode="auto">
          <a:xfrm>
            <a:off x="6640713" y="6272212"/>
            <a:ext cx="22860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l-PL" altLang="pl-PL" sz="1600" b="1" dirty="0">
                <a:latin typeface="Times New Roman" pitchFamily="18" charset="0"/>
              </a:rPr>
              <a:t>Ślubowanie uczniów</a:t>
            </a:r>
          </a:p>
          <a:p>
            <a:pPr eaLnBrk="1" hangingPunct="1"/>
            <a:r>
              <a:rPr lang="pl-PL" altLang="pl-PL" sz="1600" b="1" dirty="0">
                <a:latin typeface="Times New Roman" pitchFamily="18" charset="0"/>
              </a:rPr>
              <a:t>     klas pierwszych </a:t>
            </a:r>
            <a:endParaRPr lang="pl-PL" altLang="pl-PL" sz="1600" b="1" dirty="0"/>
          </a:p>
        </p:txBody>
      </p:sp>
      <p:sp>
        <p:nvSpPr>
          <p:cNvPr id="2" name="pole tekstowe 1"/>
          <p:cNvSpPr txBox="1">
            <a:spLocks noChangeArrowheads="1"/>
          </p:cNvSpPr>
          <p:nvPr/>
        </p:nvSpPr>
        <p:spPr bwMode="auto">
          <a:xfrm>
            <a:off x="854073" y="6264666"/>
            <a:ext cx="18018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pl-PL" altLang="pl-PL" sz="1600" b="1" dirty="0">
                <a:latin typeface="Times New Roman" pitchFamily="18" charset="0"/>
                <a:cs typeface="Times New Roman" pitchFamily="18" charset="0"/>
              </a:rPr>
              <a:t>Pożegnanie zimy</a:t>
            </a:r>
          </a:p>
        </p:txBody>
      </p:sp>
      <p:pic>
        <p:nvPicPr>
          <p:cNvPr id="48141" name="Obraz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513" y="4365344"/>
            <a:ext cx="3092934" cy="1874171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4869DDF-90A2-4011-9213-4E22C5D4BB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1907" y="2264348"/>
            <a:ext cx="2245571" cy="3368357"/>
          </a:xfrm>
          <a:prstGeom prst="rect">
            <a:avLst/>
          </a:prstGeom>
          <a:ln w="25400">
            <a:solidFill>
              <a:srgbClr val="A30D91"/>
            </a:solidFill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2184F766-8725-4586-8D1A-90A6DE7BC852}"/>
              </a:ext>
            </a:extLst>
          </p:cNvPr>
          <p:cNvSpPr/>
          <p:nvPr/>
        </p:nvSpPr>
        <p:spPr>
          <a:xfrm>
            <a:off x="434009" y="3707795"/>
            <a:ext cx="25517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pl-PL" altLang="pl-PL" sz="1600" b="1" dirty="0">
                <a:latin typeface="Times New Roman" pitchFamily="18" charset="0"/>
                <a:cs typeface="Times New Roman" pitchFamily="18" charset="0"/>
              </a:rPr>
              <a:t>Dzień Edukacji Narodowej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31DBC00-B5C5-4872-A461-5CB0690F6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227" y="1353949"/>
            <a:ext cx="2245571" cy="2313766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34C9B17-6D09-4EE9-B05F-C4FD9731D1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043" y="3837018"/>
            <a:ext cx="2728245" cy="2341171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CB470D6B-D5BA-4CB5-B312-CAD1445063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2451" y="288691"/>
            <a:ext cx="2149430" cy="254807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</p:cSld>
  <p:clrMapOvr>
    <a:masterClrMapping/>
  </p:clrMapOvr>
  <p:transition spd="slow" advTm="19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4" grpId="0" autoUpdateAnimBg="0"/>
      <p:bldP spid="68626" grpId="0" autoUpdateAnimBg="0"/>
      <p:bldP spid="68627" grpId="0" autoUpdateAnimBg="0"/>
      <p:bldP spid="26635" grpId="0"/>
      <p:bldP spid="2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66800" y="457200"/>
            <a:ext cx="68580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3200" dirty="0">
                <a:solidFill>
                  <a:schemeClr val="accent2">
                    <a:lumMod val="75000"/>
                  </a:schemeClr>
                </a:solidFill>
              </a:rPr>
              <a:t>Przy Ośrodku działa Stowarzyszenie</a:t>
            </a:r>
          </a:p>
          <a:p>
            <a:pPr algn="ctr" eaLnBrk="1" hangingPunct="1">
              <a:defRPr/>
            </a:pPr>
            <a:r>
              <a:rPr lang="pl-PL" sz="3200" b="1" dirty="0">
                <a:solidFill>
                  <a:schemeClr val="accent2">
                    <a:lumMod val="75000"/>
                  </a:schemeClr>
                </a:solidFill>
              </a:rPr>
              <a:t> „DAJ DZIECKU NADZIEJĘ”</a:t>
            </a:r>
          </a:p>
        </p:txBody>
      </p:sp>
      <p:sp>
        <p:nvSpPr>
          <p:cNvPr id="29700" name="AutoShape 2" descr="data:image/jpeg;base64,/9j/4AAQSkZJRgABAQAAAQABAAD/2wCEAAkGBxMTEhUUERQVFBUXGR8bFhcYGRweHBweGhgYHBceICAaHSsgGhwlHBwZITEiKikrLi4uGCEzODMsNygtLisBCgoKDg0OGhAQGzAkHyQsLSwsNCwuLDcsNCwsLCwsLCwsNC8sLCwsLCwsLCwsLC4sNCwsLCwsNCwsNCwsLCwsLP/AABEIAKkBKwMBEQACEQEDEQH/xAAcAAEAAgIDAQAAAAAAAAAAAAAABQYEBwEDCAL/xABJEAACAQMCAwUFBAcFBAoDAAABAgMABBEFIQYSMQcTIkFRMmFxgZEUI1KhFUJygrHB0QgzYpKiJJOy8Bc1Q1Nzo7PC0uEWJTT/xAAaAQEAAgMBAAAAAAAAAAAAAAAAAwQCBQYB/8QANxEAAgEDAQQIBgEEAQUAAAAAAAECAwQRIQUSMUETMlFhcZGh0SKBscHh8PEUFTNSIwZCU4Li/9oADAMBAAIRAxEAPwDeNAKAUAoBQCgFAKAUB0Xt7HChkmkSNB1Z2CqPiScUBg6VxLZ3LFLa5hmYblUkUtj1wDnHvoCG1vj+C11CGwljlDzcvLJ4eTxkqvnn2hy9KAge0jtQfTbyK3WFXRkSSRyxyFaR1YBR58q5Bz50B2donF1zBfabb2kiqly6855VYlWljUYLA4BBagPjtl1u4jawtLOZ4Zbqfl51OMDKoAfPBaQH92gOOxLiSaaK4tLx2e5tpSCXYsxUkggknJKuGHuBUUBXO0O3a44ht7R554oZY1yI5CuNpdwDlQSVA6UB06WsuncQQWVndzXMEgHexu/Py5D8wYDwhlCh8gA4OOhOQLLx12bWDNc6hdXVzEvtycjIFGFCgAFCSTgADO5OKAq/YPws0lw2oMZFgjLpbqxyXLAqSTsGCqSMgYLHy5SKAztNkOi6/JFI5WyukZoyx8CdXHuHIysgHo6k9aAzuy4XF/d3OrTvMIOZhbQ8zcpwMZ5QeVuVML5gsWPVaAhOFtV1bW5Z5IdQWzEZBSBR5HONhgsoxgsc7noKA2RDb6tFphXvIrjUQdmIAjI70e5c/deeAcmgKLrPaPrenhW1GytgjnlUq4BYjc+zK+2P8O2R60BdW487nSk1G7t3i5yPuVILYZ8IRzAdV8ePSgI3T+2vSpB43lg90kTH/wBLmoDYL3CBgpZQzZ5VJAJxjOB1OMj60B20AoBQCgFAKAUAoBQCgFAKAUAoBQCgKzq3aBptvL3U10gk5uXkUM5BzjDd2DynPrigILjbjy9tp5Le002ScogczHmMeCvMThF6DcbsDlfeKArvAGta1q0i3P2mCG2imCywquC3KFZgBylsFWxkv8tqAxdXh/THETWdyzfZbVSRECRzcqrzbg7FnbcjflUD30B89rfAcNhDHf6aDbvFIocKzY32VxzE4IbAwNjzfUDt7T42v9GstUQcs0IVnK+QfCvj9mUKR6DNAR2pwjWb6UqMs+krIgHlKHRgP94eX60BgcI6r9uv9DVjloI2R/jD3rJ8+RUPzoCZ7Rry5m4ito7JEmmto1KRufAHw0pZvEMYUoeo6CgItLy80vXIrvUY4oRd7S90fu+VuVHO5OCrBJG3P54oCS7U9LjuOIrKCfPdyxRq2Dg7yTAYPlvigPnTbMaFxBFBGSba7VVBcAsOcsqjmx5SgfukZ9aAx+13jGO8vk08zGGzhkxcyAE5ce1gKCTybqBjHMSTsAaA2TwhxzpMhhsbCXcLyxR93KNkQsd2QDPKpOSdz7zQFX/tJQqbO2cqOcTlQ3mA0bFh8CVX/KKA2PoyQ2ljF7MUMMAJ9FVUyxP5kn40BqHtD4Y04RPqmmXqQSqecLFKOVmJ3Ccp5o5Dk7DbbGBuaAuXC3HwTRI7/UW8XiTIADSsrsqhR5s3Lv5bMdgNgKzwXw9PrV1+lNTXFup/2a3PskA7bHrGD1/Geu2xAyv7SF9i1tYBnMkxfA8xGhH8ZBQH3wtrizSW1jfaG8RULHHJLGGUd2h8WXjGNl6gmgKx24c95qZgjORaWrSOPTCtK/1XuxQFm1jj2WPhy2uoZCtw/dwh8AnnjJ7wkEEeIRt1H61ATfE3HUumabZTXCC4uJQglUsI9zEWkI5VIGGwOmN6AsmpcWW1rFBJeuLcz4AVsthioZlJUdB05jgUBKadqUM6c9vLHMn4o2DD6qaAyqAUAoBQCgFAKAUAoBQCgIji9JzY3Itc98YX7vl9rm5Tjl9G9PfigNA9n/E2j2cPd6hYPJchzzyNEkgGDsMSMChXoQB1FAegOHeILa/h761cSRklW2III6qwO4OCPkQehoDVPYwTZ6pqOnNkAEtHk+UTkA/FkdT8FoD57QtOudL1ZdXtomlgfHfqM+HwckgbA8KsoDBjkBuvlkDo4w47bXIBYaXazs0jqZmkVQFCnI3ViFHMAeZiPZxg52A2ppPDEcempYSeNO47qQjbPMpDkemSSR6bUBTuyfs1uNMnlmuJYn5o+7QRljgF1Y55lGNx0FASfDvZdb2moPfJK7MWkZI+UBU7zmyAepwGIHTagJ6z4PtY72S/UObiQEMzMSMEKMAdBsoFAZmucO2t5yfaoEm5CSnOM4zjP1wPoKA5uOH7V5Y5ngjaWIARyFQWUKSVAJ3GCSfnQHbqGjW87I08EUrJ7DSIrFdwfCWG24HT0oDDn4S092Z3srVmYlmZoIySSckklckk75oDsseGLKFxJDaW0Ui55XSFFYZBBwVXIyCR86AyNW0a3uVC3MMcyqcgSKGAOMZGehxQHddWUckTQyIGjZeVkPQqRjHwxQFH/wChvSObm7h8fg72Tl/4ub86AyeNOzW31BYEMkkCQKVijiC8gBx+qR12A60BXoey3UYABaa1OqqAEjYPygAbDHeFcfu0Bz2n8F6jdS2ctt3U32VBkO+GeQMCxIIC8p5V/WHU9KAmeE+I9Ye5SDUNOWJGDc08beFcKSNgzgknA9odflQFX7MrcX2ravdSDmQ80I22KSMVHz7uJQf2vfQGuLK2keaDRnyQl+/P5bHu42x6ABZG/eoDYPacPt2vafYDDJHymQftHvJR/uo1+tARfbVrUMusW0FwT9mtuTvgoJP3jB5AMEdYxGNulAWrgbhPRZbpLzSp5MxHLQh2xuGA5hIO8AzvuSDy0BtagFAKAUAoBQCgFAKAwNa1iC0iaa5kWONfM+Z8gB1Yn0G9SUqU6st2CyzxvBozintou5ZMWOLeIdCyq0jftcwKqPcPqa6C32RTjH/l1foROo+RtXsx4qfUbLvpVCyI5jk5fZJUK3MBnbKsPnmtPfWyt6u6uDWUSRllFa447QrGO4ms3097u4XC8pjjZXJUMozkvjBH6tUzI7uwvhW4sraV7lTG07KyxHqiqDgkHdWOeh3AUZ3oCwf/AIJD+lP0mJJFlxjkXAQ/d92S2QSfDjYY3ANAWygOFUDoMUBzQCgFAKAUAoBQCgOAaAZoDmgFAKAUAoBQHAUZJxuetAVw8D2X24X4jIuQSSwZuViUKZKk46HyxvvQEVpHATRaxNqUkyy94rBE5OUoTyKu/MQQI1K5260BrKyvZ9O1S6vdV0+4ZJ+cZAV1RXcHGd42woC+0MD1zQGzOHdU09bC61DS7dUARmdRGY+ZoULBcDbA5juu258xUlGG/UjB82keN4Rpm17UtUSbvjcF9942A7sj05RjA+BB99dRLZtu4bu78+ZDvs3fwJ2h22ojlH3VwB4oWPX1KH9cfmPMeZ0F3Y1Ld54x7fcljJMuNUjIUAoBQCgFAV7jXi+302HvJjzO2RFED4nI/go2y3QZ8yQDZtbWdxLdjw5vsMZSSPNHFvFNxqE3e3DdMhEHsID5KPpk9Tj4V1VtbQoR3YfMhbyTvAHZtcagRI+YbbO8hG746iMHr6c3Qe8jFV7zaEKHwrWXZ7nsYtnonh7Q4bKBLe3XljXPU5JJOSSfMk/0GAAK5mtWnWm5z4kyWCRxUR6c0BiapqkNvGZLiRIkH6zkAfAep9w3rOnTnUe7BZZ43god9206YhwnfzD1SMAf+Yyn8q2MNkXEuOF4v2yY9IiQ0TtV0y4IXvjCx6CZeUf5slB/mqKrs24p64z4fuQppl2BzuKoGZzQCgK7rnHOn2jFZ7mNXGxRcuwPvVASvzxVmlZ16qzGOn72mLkkRlp2raU7BftPKT0545FH1K4HzNTS2bcxWd31Q30W+0u45UDxOsiN0ZGDKfgRsapSi4vElhmR3ViBQHmfjHjOdNYuLm0lZOVwgwfCwiATxDo6kgnf1rqra0hK1jCouWfPUgctco6eKO0Oa4vob235reSOJEODsSCzOD6oWYjB6gDNZULCMKLpT1TbYcsvJlHtOnTU3vIS6wyFO8t2bKkBEV9s4DZUkN16eWQcP7dB26py4rOGN/XJ6M0+9SaJJYm5kkUMp9QRkfD4VzE4OEnGXFE6MisQKAUAoBQCgFACKA6YbWNFKoiqpySqqADze1sNt/OgNQcf9jgbmn0zwnq1uTsf/DJ6H/CdvQjpW8s9qtfBW8/cilDsNL/eQyfrxSRt71dGU/VWB+Yre/DOPamRm9+y/tTFzy2t8wWc4EcvRZT5KfJZPTyb3HAPPX+zXTzUpcOa7PwSxnyZtatOSCgFAKAheLuJIdPtmnmOcbIgO7sfZUfzPkATU9vbyrzUInjeEeWeJNemvbh57huZm6D9VVHsqo8lH9Sckk119CjCjBQhw/dSu3k2N2Vdl/2jlu75cQ9Yoj1k9Gb0j9B+t16e1q9obR3M06XHm+z8/Tx4ZwhnVm+I0CgKoAAGAAMAAdAB5CudbzqyY+qAUBH6/q8dpby3Ex8Ea8x9SeiqM+bEgD3mpKNKVWahHizxvCPLHF3Etxfzd9cE4Oe7TflRc9F/mepI3rr7a3hQjuw+ZA3kgqsGIoDafY5x7JBMlncuWt5SFiLf9m5OFAP4GO2OgODtvnUbSsozi6sF8S49/wCSSEsaHoGubJjSfbH2iyLI1jZOUC7TyKfET/3an9UD9YjfO22DnfbNsIuPS1FnsX3Ipy5I0yikkAAknYAedb1vBETPFPC1xYPGlyoBkQOuMkb9VJxjmU9QM4yPWoLe5p103Dk8GTTR3cG8YXGnTB4WJQn7yEnwOPP4N6N1HvGQcbm1p3EcS48nzCk0epdE1WO6gjuITmOReZfUeRB94OQR6g1yNWnKlNwlxROnkie0TX/sVhNMDh8ckX7b7Kflu3wU1NZ0OmrRjy4vwPJPCNEcAdmtxqI70t3FuDjvCMlyOoRds46FicZ9SCB0N5tCFv8ADxl+8SKMMm0bfsT05VwzXDn8RdRj4AJj65rUS2vXb0wiTo0VbizsSeNDJp8rS46xS45z+yygKT7iB8fKrlvthSeKqx3rgYun2Ej2B8RNiXT5sho8vEDsQObEqb9MMQ2Ovib0qLa9BZVaPPR/YU3yNxVpCUUAoBQCgFAKAUAoBQFH7R+zyHUULpyxXSjwSeTY6K+Oo8g3Ue8bG/ZX0rd4esf3gYSjk826lp8tvK8M6GORDhlPUH+BBG4I2IIIrqoTjOKlF5TIWb27Hu0P7Uos7ts3Cj7pyd5VA6H1kA8/MDPUEnndpWPRvpYdXn3fglhLOjNqVqCQUB8yOFBLEAAZJPQAdSaJZ0QPLfaXxe2o3ZZSe4jysC+7zYg/rMQD8AB5V11jaq3p4fF8f3uK8pZZYOx3gAXj/arpc28bYRCNpXHr6ovn5E7eRFVtpXzpLo4P4n6fkyhHOp6GFc0TCgFAKA1j26GWWC1s7dWeS4m2RerCNenpgFlYk7DlyelbbZW7GcqsuEV9SOp2EbxD2UySQWNukkUUVtG5uJ2zktIQzkL5gEEjJGx61JR2lGM5zabcmsLwPHDgd/EfZlHeQWEenSxC3iEnPNnnL85j8Q5NnYlWzuB5bYxWNDaLpTqSqp7zxp5+R64Zxg6uMOzSGRrC0guIbfkR1xIcyybqxZVGOc55idxjy92VttCcekqSi3lrhwXsHDgiO7Y+Be5gtp7NDyW8Yikx1CqSUkOPeW5m94+UmzbzfnKFR6yeV7ex5OPYbU0vWubTo7t8ZNsJW9M93zN+ea1FSliu6a7cepInpk8pwW891MRGjzTSEsQqlmJJyx295612DlClDV4SK/E3V2Xdl4t5BcXxRp0w0cAIbuiejvjq/p5DGck4xor/AGi6kdylwfF9vciWMO0vnHHDltfWzR3REYXxJKSAY26A5O2PIg9fjgjXWtepRqZhr3dplJJo838W8F3dg5E0ZMefDMozGw8t/wBU+44P8a6i3vKVdfC9ezmQuLRtn+zzqZe1uICc91IGX3CUHb/MjH5mtNtmnipGfavp/JJTehnds+g3V6LKG3RmjMx71gM8hPKqOw/CAZMn+tR7MrU6O/Kb1xp++Qmm8Fzv7y202z53+7ggVVGATgZCKMDckkj61RhCpcVcLVsz0SJCxu0miSWM8ySKrocEZVgCpwdxsRUc4uEnF8VoemBp/EVvNczW0bkywY7xeUgDPoSMGpJ0JwgptaPgeZWcFL1PhWVOILa8toz3Uisbhh7IYI6kny8QKbeZBNXoXMXZSpTeq4GDXxZNlVqyQUAoBQCgFAKAUAoBQCgKL2pcCLqEPeRAC6jH3bdOcDfu2Pv3wT0J9Ca2FheuhPD6r4+5hKOTzZDJJDIGUtHJG2QejKynb4EEflXUtRnHHFMhPU3Z3xWuo2ay7CVfBMo8nAGSP8LDBHxx5GuRvLZ29Vx5cvAnjLKLPVQyNadunEht7IW8ZxJckqceUa47z65VfeC1bTZVv0lXffCP1MKj0waN4U0J727ito9udvE34VG7t8gD8TgeddDcVlRpub5EKWXg9Z6Xp8dvDHDCvLHGoVR7h/E+ZPma42pOU5OUuLLKWDKrACgFAKArvHHEq6dAty0LTDnCHlIBUPkk5PllQMeZIqza27rz3E8aZMZPGpJ6lLE9rIzqZYWiYsq7l0KEkD1yvT41FBSVRJaPPqevgYnBy2gs4hp/L9nxlMEnqSWzzEnm5icg7g7Vncur0j6XrBYxoYurtp/2+174K96OYQAZLqpVizEA4C4DYLe/G+azp9P0Mt3qc/32+Z48ZOzjfimPTrbv5EMmXCKgIBYtk+fuBPyrG1tpV57kdOZ7J4RMLbo0XI0ahGXlaMgcuCMMpHQjBIxUO81LKevaeld7O+IbS9t3ezhFuqPyGPlRfIEHCbYIP1Bq1eUKlGaVR5ys51+5jFp8Dt0qxsRqN1LC3+2FVWdCxyFKowIU9QRyeIZG2Njmsak63QRjLqcvX8hYyZ3FmnW09rIl6cQYDOeblxykMDkdNxUdvOpConT4nrSxqZGktCbaIw/3BiXu8g/3fKOXPNv7OOtY1N9VHvdbOviFjBBdnusWd3HNPZW6wDveRyERS/KoZWPJ12c4z03qxeUqtKSjUlnTPHgeRafAdo/EM9hbx3EKK8azILgEZIjbYldwAc4XO+7CllQhXm4SeuHjxEngk9Y1ANZNPBELxSgdYx/2iHBONjk8uSBjcgDzqGnT/wCVQk93lnsZ63oYmn8c6bJGGW7gjGPYkdY2XHkUYgjHT+FSTs7iLxuN+CyeKSPnhXiGO8muHt4cQKVUXOMd8wyGxtkqvTJPnSvQdKMVN69nZ/ITyR9rxjJPrDWVuEaCGMm4fBJDjbCkHAwxVSCDuG9KllaqFt0s+Lengeb3xYLtVAzFAKAUAoBQCgFAKAUAoBQGhe3jhIRSrfQrhJjyzAeUmNm/eAOfeuerV0Wybrej0UuK4eH4IakeZA9jfEhtNQRGOIrjET+gYn7pvkxx7g5qxtO36Wi2uMdfc8g8M9MVypOeZe2jVjPqkq58MIWJfkOZ/nzsw+Qrq9l0ty3T7dSCbyy6f2eNEAS4vGG5Ihj9wGGk+pKD901Q2zW1jTXi/t9zKmuZuatGSigFAKAUBH69pEd3byW8wyki4OOo81Ye8EAj3ipKVWVKanHijxrKNecNcRy6Qy6fquRENrW7AJRl8lb8OP8AT0O2DWyr0I3S6ahx5rn+/UwT3dGTw4Jspi01jcT2wkPMzWU/Kj5HXA5l+gFQf1lWHw1IqWP9l/DPd1PgdYh0nRueaSQCZx4nkcyTv02A9rc4zgAdM9KZubvEUtO7RIaRIXQ7a41q8jvbqNobC3PNawt1kbOQ7eo2BPlsFGfETYqyhZ0nSg8zfWfZ3fvj2HizJ5ZtI1qCQ8u9mPE89jcO8UTzQlM3KICSEU/3nuKlup28RG2cjrb62hWgk3h8vHs+ZBF4ZuqWx0zWeS4hmInQeGWCTu50HoR1Hn1HmcHetCp3FpmElo+TWUyTSR2T8BQHD313dXUce/d3EoEW3QsFVebHvPxzXivZrSnBJvsWp7urmVTtM7Qe8t5rbTA0qBcXFxGpMcaHw8qsNst05umDtk7rcsbHdmp1tHyT4tmEpckZn9nhh9hnHn9oP5xx4/gaw2z/AJo+H3Z7T4Gzb6zSaN4pVDo6lWU9CCMEVqoycWpR4okNZWKX2hM0fdyX2mklkMYzLDk5IK+Y9eik75Ukg7Wbo3qzndqd/B/vn4kesfAz3404fn++lNuzjcmW3JcfWMkn4ZqP+kvYfDHOO56fU93onVf8YXN8vcaJbuEIwbyRe7iQf4MjJPyyMbKeo9ha06L37mXyWr+Y3m9IklwlplnpMJRX76ZzmaQbs7D54VRk4BPmfMmtNtLbtGU9XnHBLX8F2hs+tPgsd7/cnZfcTSvtHiMe7dvqdvyrmq+2K09IfCvNm3o7MpQ1n8T9CKe9lPWRz+8f61r3cVnq5vzZdVGmuEV5I+4tRmXpK4/eJ/I7VlC7rw6s35+5jK2oy4xXkSNrxPMvtcrj3jB+o2/KrtLbFxDrYl6P09ipU2ZRl1cr97yasuJoX2fMZ9+4+o/nitrQ2xQqaT+F9/Dz98Gvq7MrQ1j8S7uPkTKOCMqQQehHStrGSksrga9pp4Z9V6eCgFAKAUAoCG4w0UXllPbnq6Hk9zjeM/JgKntqrpVYz7PpzPJLKPIwJU+YIPwII/ga7PiiueveFdU+1WdvPtmSNWbH4seMfJsiuLuKfR1ZQ7GWE8o8o8RXHeXdw/45pG/zOx/nXYUI7tOK7l9Cu+J6S7IbTu9JtR5sGc/vuxH5YHyrltoy3rmXl6E8OBcapGQoBQCgMHVtTWBOZtyfZX1/oPfVS8vIW0N6Wr5LtLFtbSry3V82VK44iuGOQ3IPRQP4nJrm6m1bmbypY8F75N5T2dQitVnxOH1jvEMV1HHcRH2ldR8vLGR8PnVi125c0ZZevo/TT0I62y6U18GnqiG/6NdHuWzE09sx/UWQDr6d4rZ+RrrLT/qfpNE1nsksP0aTNNX2dUpatZXaif0Lsr022YMIjM46NM3N/pACf6atVdpXFTTOPD9yVVBIuoFUDMrnH894LR0sIWlmlBQMGUCMEYZvEw3x09+56b2rRUukTqvCWviYyzjQjOyzgf8ARsDGXBuJcGQjcKBnlQHzxkknzJ88Cpb+8/qJ/D1Vw9zyEcHZr3Zhp105kMTQyE5LwtyHPrjBXOd84zXlHaNemsZyu/8AcnrgmR6dj9iWBmlu7gDosswI/wBKqR9ake1K2MRSXgjzcRcotEt0tzbJEiQMpUxqMAhhhs+pPmetUXWm59I3r2mWORrTgnR7jR7yWPMdxZzEZdZEDx8pPIxRiCdiQwUHOxHTBs3+1bKtTTnUUZrl292mfkSU7Su38MW0bCm4ngHTmb4L/wDLFc7PbNtHhl+C98F2OzK744Xz9smDNxd+CL5s38gP51Unt3/SHm/5LMdk/wC0vJETc607nm5IQfxd2Cfq2aqz23dtYi0vD8tlmGy6C45f73GJc3skntuzD0J2+nStfVuKtX/JJv6eXAt06FOn1IpHRUJKKAUAoBQCgMizvZIjmNivqPI/EdDU1C4q0HmnLH08iKrQp1ViayWXTeKVOBMOU/iHs/MdR+db622zCXw1lh9q4e69TUV9lyjrSee7mWGOQMAVIIPQjcVuoyUlvReUaqUXF4a1PqsjwUAoBQCgPJHHNp3Wo3adAJ3I+DMWX8iK7O0lvUIPuRXlxNodnXFhg06CLPs8/mPOVz5/GtRe22/XlLw+iM4ywjTmpxck0qn9V2H0Yit5TeYJ9xGz1D2XyhtKsyN/usfNSVP5g1yV8sXE/EnjwLTVQyFAKAUBSuLnJnwegUY+ec/8+6uV2zJu4w+SWPU6HZcUqOVzZCVqTYigFASNhrU0WytzL+Ftx/UVdt9oV6Oilldj1/KKtayo1dWsPtRYrDieJ9pAYz791+vl863lvtijU0qfC/Tz9zU1tmVYaw+JepNo4YZUgg9CNxW2jJSWU8o1zTTwz6r08IjVtfSE8oBd/MDYD4mtZebTp273Esy/eJetrCdZb3BFeueJJ29khB/hG/1Of5Vpau17mfVaj4fk2tPZtCPHXx/BGT3Lv7bs3xJP8aoVKtSp15N+LLkKUIdVJeB1VGZigFAKAUAoBQCgFAKAUAoBQGVYajJCcxtgeancH4j+fWrFvdVbd5pv5ciGvb06yxNe5btJ1+OXCt4H9D0PwP8AKuls9qU6+Iy+GXZ7P7GiubCpR+Jax/eJMVsygKAUAoDyh2lTBtUvCOnfMPmvhP5g12NimreGewry4k7wrw60trHIObDc3QbbOw/lVevc7lRx0PVHJBdpGnmDU7tPWUuPhJ94PybHyqxYz37eD7seWh5Libj7A9VEmntDkc0EhGPPlk8an5t3g/drR7Xpbtbe7V9P1ElN6GzK1RIKAUAoCH4g0fvwGTAdemehHp7vdWs2jYf1KUo9Zeq7PYv2V50DxLqsplzbPGeWRSp9/wDLyNctVpTpS3aiw/3zOgp1YVFmDyjqqMzFAKAUBkWd7JEcxsV93kfiOhqajcVaLzTlj6eRFVoU6qxNZLZouuGVH51AZFzt0PXy8uldJY7RdeEt9axWdOZo7uxVKUd16N4KbJIWJZtyTkn3nrXLSm5tyfF6nQRiopRXBHzXh6KAUAoBQCgFAKAUAoBQCgFAKAUAoCycI6bk98w2GyfHzPy6fX0re7GtMvp5ctF939jUbTucLoo/P2LZXRmkFAKA6b26WKN5HOERSzH0Cgkn6CsoxcmoriweOtRuzNLJK3tSOzn4sxY/ma7eEVCKiuRWPTvZpoyxaXaK6gsY+c5G/wB4xkx8ubHyrk76q5XE2u3HloTxWhr7+0LoJDwXqjYjupPcRloz8wWH7orZbGr6SpPxX3MKi5lT7HuJRZ36iQ4in+7fPQEn7tvk22fIMTVzaVv0tHK4rX3MYPDPTdcoTigFAKAUB1zwK45XUMPQjNYVKcKkd2ayu8yhOUHmLwyvahwqp3hbl/wtuPkeo/OtLcbFi9aLx3Ph58fqbWhtSS0qrPeuP75FcvLGSI4kUr7/ACPwI2rR17arQeKkcfTzNtSr06qzB5+pj1ASigFASvDdyEmw3syAofn0/Pb51sdl1VCvuy4SWPb2+ZS2hTc6OY8Y6mFf2bROUby6H1HkaqXFCVCo6cuXquTLFCtGtBTj+sx6hJRQCmQZMGnyv7Mbn34OPqdqnp2tep1YPy9yGdxSh1pLzJCLhqc7tyIP8Tf0zV2GyLh6yxHxfsVZbSorSOX4L3OTpVun95cg+5Bk/ln+Feuytaf+Wsv/AFX8nn9VcT6lLz/UdMslovsJLIfVm5R+W/5VFOVjDSEZS8XhensSRjdy60lHwWfqRjHc4GPd6fWqDab00LqWEcV4BQCgFAKAUAoDJ06zMsiovn1PoPM1PbW8q9VU48/pzZDXrKjTc3+s2HBCEUKowFGBXbU6cacVCPBHKzm5ycpcWdlZmIoBQGsu3XiUQWYtUP3txscdRGp8R/eOF945vStrsm336vSPhH6kdR4WDSPB+hte3kNuM4dxzkeSDeQ/5Qce/Fb+5rKjSlPs+vIiSy8HrlEAAAGABgD3DpXF5yWSN4m0SO9tZbeX2ZFwD+FhurD4MAflUtCs6NRTXI8aysHkvVtNktppIJl5ZI2KsPh5j1BG4PmCDXZ06kakFKPBldrB6D7HeNxe24t5m/2mFcbneRBgB/ew2DfI+e3NbSs+hnvx6r9GTQlnQ2LWsMxQCgFAKAUB8ugIwQCD1B6V44qSwz1Np5RB3/DEb7xnuz6dV+nl8q1FxselU1p/C/Ty9jY0dp1IaT+JepW7/SJot3XK/iXcf/XzrR3FjXoayWnauH4+Zt6N5SraRevY+Jg1TLIoCch1mORAl2nPjo49r5+fzHX0rbw2hTqwVO6jvY4Ncf3w49hrZ2U6cnO3lju5HBgsevey/DB/+FY9Hs3jvy8v/k96S+4bkf35ny1zZp7ELyH1ZsD+P8q8dawh1Kbl4vT6/Y9VO8n1pqPgv36ga+V/uoYo/gMn67U/ukof4qcY/L+B/b1L/JOUvn/JjTa5cN1kI/ZwP4DNQT2jdT4zx4YX5JoWNvHhHz1MGWVm3Zi3xJP8aqTnKfWbfi8lmMYx6qx4HzWJ6KAUAoBTJ6KHgoBQCgFAXbhjTe6j52Hjff4DyH8z/wDVdXsq06Glvy60vRcl7/g53aFz0tTdXBfUmq2prxQCgMDXdXitIHnnbljQZPqfQD1YnYD31JSpSqzUI8WeN4PKPFfEEl9dSXEuxc+Fc5CKPZUe4D6kk+ddjb0I0aahErt5ZufsI4TMMDXsq4knGIgeoiznP75APwVT51otrXW/Poo8Fx8fwS048za1ackFAaz7Y+AzeR/arZc3ES+JR1lQb497rvj1GRvtW12be9FLo59V+j9iOcc6mgdL1GW3lSaBykkZyrDyP8wRkEdCCRXR1KcakXGSymRJnqbs/wCKl1G0WcLyOGKSr5B1Ck4z+qQykemceVcjeWzt6u5y4rwJ4vKJmw1OGbn7mVJO7Yo/IwPKw6qcdDVUyMugFAKAUAoBQCgInUOH4ZNwORvVdvqOhrXXGy6FbXG6+1e3Au0b+tS0zld5XL/h6aPcDvF9V6/MdfpmtFcbKr0tUt5d3Hy9sm3o7Ro1NH8L7/f+CIrWl4UAoBQCgFAdkMDP7Cs37IJ/hWcKc6nUTfgjGdSMOs0vEkbfh64b9QL72IH5DJ/Kr1PZV1P/ALceL9ssqT2jQjzz4Enb8Jf95J8lH8z/AEq/T2H/AOSfkvf2KdTa3+kfMkoOHLdeqlj6sT/AbflV6nsm1hxjnxf6ipPaNeXPHh+5M2PT4l6RoP3R/SrcbWjHqwS+SK7uKsuMn5s+LjSoXGGjX4gYP1G9Y1LKhUWJQX39D2F1Wg8xkyB1HhUjJgbP+FuvyP8AX61prnYrXxUXnuf2fv5mzobUT0qr5r2K3JGVJVgQR1B61o5RlGTjJYaNvGSksxeUfNYnpL8N6b3smWHgTc+8+Q/mfh762WzLTp6u9Lqx4975L7v8lG/ueip4XF/uS811xzYoBQGLqeoxW8TzTuI40GWY9B/MknYAbknArOnTlUkoxWWzxvB5o7SeO5NSmwuUtoz91H6npztjqxH+UbDqSeqsbKNvHXWT4v7IhlLJk9lPAp1CfvJQRaxMO8P426iMfkW9AfIkVhtC96CG7HrPh7iEcnpZFAAAAAGwA6AeVcrxJz6oBQCgNZca9kEN5OZ4JfszPvKvJzKx/EAGHKx8/I9djnO1tdqTpQ3JLOOGpHKGSG4q1BdGtI9J00tLe3B8Tj2gZMLzYHR22VR5Bck5AJpXNxKvU35GcVhGFccAXOjWSahZ3DC6hXmuo+sUilhlceYUHfPXGRynFVz027wpri3tpDdIMCVclevKwJV1z54YEZ91AS1AKAUAoBQCgFAKAwr/AEqKX21GfxDY/Xz+dVLiyo1+vHXt5lijdVaPVenZyK5fcLSLvEQ49Ds39D+VaOvsWrHWk95d+j9vobajtSnLSosfT3+pHfoW4zjum/L+tUv7fdZxuP09y3/W2/HfRmW/C8ze1yp8Tk/lt+dWqexriXWxH1fp7lee1KMerlkpb8Jxj23ZvhhR/M/nWwp7EpLryb9F7+pSntWo+qkvUkrfRoE6Rr8T4j/qzV6ns+2p8IL56/UqTvK8+Mn8tPoZyjHSriWCtxOaAUAoBQCgFAYGq6Uk48WzDow6j+o91U7uyp3McS0fJ8/yu4s211Og9OHNFLvNKljcIVyWOFI6N8D/AM4rlq1lWpVFTay3w7GdDSuqVSDmnw49xeNLsRDGEHxY+pPU11lpbq3pKmvn3s5y4rutUc38vAy6skBU+M+P7XT8I5M1w2AlvFu5J6Z/CDkddz5A0BZ7WbnRX5WXmUNysMMMjOCPIjoRQHm/tj4jnuL+W3clYYH5Y4/LOBlz6k5OD5A7eeep2ZbwhRU1xfH2IJvLMDs84Cm1KXO8dsp+8lx/oTOzOfovU+QMt7ext49suS+77jyMcnpjSdMitoUhgQJGgwqj8yfUk7knckk1ylSpKpJyk8tk6WDMrA9FAKAUB8vnBxgHyzuM+XxoDQ2guNI1aWfXVd5ZcmG8ALx755yABkHlwuAMqNsAHNAZvaT2hLqKrpukBp2nIEkgVgMA55V5gDjbLOcKFHmCSAMyXiZrKCDRtGAur1V5HkXBjiYkmVt9iQxY77L55IIoDJ7D9YvZZL2C6uDcJbsFVmJY8xeQHDnxFTy5wem2MUBsrUtat7d40nmjiaUkRB2A5iMZAz8R9R60Bn0AoBQCgFAKAUAoBQCgFAKAUAoBQCgFAKAUAoDgimAQ+s8V2Vq6R3FxHHI5VVTOW8RwpKjJVc/rHA99AVLjvjiew1G1ilVFsZhh5RnnBOVY5zheTKN06E/IDX+j3q6Bqlyl5C10ZF5raYANK3MTykFvx5KsRvzL5+YG4eBtR1C4jeXULeO2DMDBGCecIR0kB6Hp6Hc5VcDIHPEPAlheyCW5gDSYwWDMpIHTm5COb0yd6tUbytRjuwloYuKZO2NnHDGscSLGiDCqowAKryk5Pek8syO+sQKAUAoBQCgMe/sYpkMc0aSoeqOoZT8jtQFA4y4TukjWHQ4La2WY8tzMmEkVfLfGeTrnGW6YA3oCsrw5f8OrLPadzeWzJ9/zKElTAPiB3PKDg4y3U+Ee1QE9/Z70/u9NaU9Z5mYH/CoCD4+JX+tAQNj/APu+IGk9qzsMcv4WKseTzweeQM2fNIwDQGzuO+IPsFjPcjBZFxGD0LsQqZAOSMkE+4GgKLo/a3NHHC+q2UkMUwBS5iBMZDbglTkjbfAYnHlQGzBq9vyRyd9EElx3TF1AfIyOXJ8Rxk4HpQGYDQHNAKAUAoBQCgFAKAUAoBQCgFAKAjtY1y2tV5rqeKEHpzsAT8Ad2PwoCq6R2rWF1ex2lt3shkziXk5UyFZseIh/1fw+Y+QFf0niq+1KLVLF2W2vYQe57glT4Gwygkk+0FXm22l8qAqfZtr2jWtqbi9jMl+JGGGUySOc8ysgbwod8cxIOVO9AbR4x0YaxpW0bxysglhWQcrLIAcKc9M7rn0bNAa60yzOuaMYiD+kNOOEJ2ZlweVTnpzBSv7UQJO5oDE4g1zXbjSjNMGtbeFUV23WW4YuqZP6wG4z7IO/XoANwcAcSLfWwdFm5UCp3sqhe9IQc7Lvv4sgn1/ICzUAoBQCgFAKAUAoBQENxhoIvrOa1MjRd6AOdRkjDBht5jIAIyMjIyKA13q3Cut2cEdvpckcsH2cQumVRlclzJIvOQASXPiBzv08INAXDsy4PGmWYiYhpnPPMw6cx2AGfJQAPecnbNAUrtsuGu7uw0qI7yOJJceQJKqf3V71iPhQF17RYoIdGukdVES25SNT0DABYAPeH5MfAUBTOz3hq1u9Bh/Sa/dRNK8bF2QIvO3M2QRtkMd8igKvwFp80+p40aa7j0+GQGR5JDysAcsOUAL4uiqQTjc46AC/aBxtcT6xqEOVNnaox9kZDR8qsObruwkO+elARehdsF3PH3o0maWIMVaS3ZnwwAJBXu/Rl6kdaAvsfGNutkl7dFrSN84WcYfILDHKMliQpYAZON8UBg6J2maZdSiGG5HeMcKrq6cxzgAF1AJJ6DOT6UBYbTWLeWV4Y5o3lj/vI1cFl3wcgHI32oD6bVYA7RmaIOg5nTnXmUYzlhnKjHmaAyLedHUNGyup6MpBBxsdxt1oDot9TgkkeKOaJ5I/7yNXUsn7Sg5X50BzqWpQ26d5cSxwpnHNIwUZPQZJ60Bzp9/FPGJIJEljPR0YMpwcHcbbHagI/hnie2v0eS0cuqPyMSrLuAD0YA9CKApfFXa/FZX5tGt2ZEZFlm58codVYkKFJblB6ZGeU0BOdqPEdxZaebmz7tiHQMXBYBHyMjBG/MU9RgmgKjYaNr13ax3keqrzyIJEiWMKviGQpIGMjpupGfPzoDngGa31pmGrW6SX1l4CWyAyliPEikKWVgwIxjxbDfYDo4MtY7jiS7liREhskMUaooVVYARYAAxg/fGgPjjQ/oziG1vfZhuhyTHOBnaOQn3AGJ/iDQGBrhi0PXzcyR81rcq7jChmRm3fkz0YSAdMYWTFAXDT9f1LVe8SG3k0+2aM91dPjvecFShCnGUYcwOAeuQwI3Amuz3gaPTI5AJGmmmYNNKwxzEZ5QBk4A5mO5JJY79AALW6AgggEHYg9DQHKqAMDYDoKA5oBQCgFAKAUAoBQCgFAKAUBrrirs1kmvTqFlePb3e2OdQ6DEfd4XbKgr1zzdTtvQEHqHZ9rWoNHHqt9D9nQgkQjdiNs4EajmIzuc8udh5UBVOLeI47u7XS2m/R+m2zd2chiX7o8u+AfMeHm2HtHJwKA3Rw/dafb2TfYZIWt7dCzd26tjlUsxYg+0cEkmgNQ8CsU0TWL6Q+O45o8+pK4yPi8x+lASXZjJrdtYw/ZbS2ntpGLjL8snibBJJcDG3kpOMUBzxhANT4lhspsm3t1BKZ2P3Qmf8AzZRD54FAbQu+C7CTuibWFTC6vG0aBCpQgqMoBldvZ6UBo6y4yXTr/Wpx4p3ldLdTnGTPJlj/AIVABx57DbOQBbbPgZrXSNQurs899cW8jSsTnkBBYrnzYndiNs7DYZIFm7Df+prf9qX/ANaSgK72dEDiLVh6hj/5qZ/jQE329W3PpEjY/u5I2Huy/J8vb/OgKP2c6u+j3cVvOxNjfxxywyHorSIuCT0G/gb4I2w6gWTsRbkudXt+gjucj5vMp/4B9aAqOnNZXZ1w3lzDE082LcyMAwMbSFGA9or7CnA6ZFATXZ5q36T0S606TDTwwkRg/rKBmA/uOFX3AL60BPdhmvIdIxM6ottI6MzsAAp+8BJJwB4yP3aAgezafvtZ1W/tkLW4SQLge25dGXHvbkZvUcw9aAgeyzVtTijnNjYNcTXMnO1zKSseBnA35Qx5mc7MOvSgNlXPBVzqVksOsyIJln7xGtseFOXHIeZcZ3b16LuaAuf6KhIi7xFlaEfdvIqs6nABIJGzEAZIxmgM2gFAKAUAoBQCgFAKAUAoBQCgFAKAUAoBQGDqej29wOW4himHpIitj4ZG1AQkXZ/Yxw3UVvGbcXSckpjY5wAw8IfIX2j0GN6Ai9T7Oh+hzpltNyjm5u8kGS33veYPLjzwM48hQEXoWmcQ2SQwIbCeCPlQe0GCAgZ/U3A38/nQGD2hcP3tpqser2EJuBgCaJcltk7s7Dcq0eNwDgrkigLFwzx9cXlzFEum3MMZDGaaUEKmFJAHhwxLYHUHfp6Aa54M4ZXU/wBORNgOZleFj+rIJLkrv6HdT7mNAWTgDWZb/SrzS5dr2CGSEK5wSvKyJn9lvAfTCnqaAj+yztFtLCyNnf8AeQSwu+xjckhmLYIAyrBiQQceW/XAGf2OpJdajqGp920cExKxcw9rLgn4lQozjbLY8qAunata95pF4vpFz/7tlf8A9tAVa14YXVuHbRNhNHF9w58njymCfwsFwfkd8CgIPsesNRgm1CS4tpw7QkhnXl7yVCeUAtgOzZPizjzJ3oCc7LOzGKK1zqVpG1w0jHEnK/KmFCjYleoJ9fFQEtH2biHVUv7KVLaPlAkgWPwttysBysAoI5T0OGGd6AwbfsR07vXklaaQMzMIuYKgDHOPCA23T2hQGwdK0uG2jEVvGsUa9FUYHvPvJ9TvQGZQCgFAKAUAoBQCgFAKAUAoBQCgFAKAUAoBQCgFAKAUAoBQCgFAfK+dAVrSP+sLj9n+aUBRO13/APutP/EX/gegNs6Z/cx/sD+AoDIagAoDmgFAKAUAoBQCgFAKAUAoBQCgFAKAUB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pl-PL"/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7354" y="3847207"/>
            <a:ext cx="4731823" cy="2672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AutoShape 6" descr="data:image/jpeg;base64,/9j/4AAQSkZJRgABAQAAAQABAAD/2wCEAAkGBxQTEhUUExIWFhUXGB4bGBgYGBocGhwfGBwYHBwaGRgcHCggGBwlHxwdITEhJSkrLi4uHB8zODMsNygtLisBCgoKDg0OGxAQGzQkICQwNCwsLCwsLCwsLCwsLCwsLCwsLCwsLCwsLCwsLCwsLCwsLCwsLCwsLCwsLCwsLCwsLP/AABEIAMIBBAMBIgACEQEDEQH/xAAcAAACAgMBAQAAAAAAAAAAAAAFBgMEAAIHAQj/xABGEAACAQIEAwUFBAcHAwQDAQABAhEAAwQSITEFQVEGEyJhcTKBkaHRQpKxwQcUI1JT4fAVM2JyorLSFkOCJJPC8WNzgzT/xAAZAQADAQEBAAAAAAAAAAAAAAABAgMEAAX/xAAtEQACAgEDAwQCAQMFAAAAAAAAAQIRAxIhMQRBURMiMmEUoXGBwfAFQpGx0f/aAAwDAQACEQMRAD8AfprCa0rM1MTPSa1avCa1dq448eoXatmuVFdagAu8NbQ+v5Uv8T7w33yMoE7liNfcOkUTwzmTDQKUeP8ADrdzEMXuGf8AISYnqLmus9K6XBu6SNSt+PFhFeI5AxuXFYCIAulTqN/n8QRUNvi1qYBidpvvpKzr6ae/Sh6cFtIDlNwHr3XNWHVzBzV4nChuHxG8eyo5iOfWPj50DTOSb2/8CHfBiWGIRQdlNwkifsydzV3gP/8AoYZw8WjqNYlwCJ9wPwpbu8GSSx7wnUkkj7O8wp2ol2dtKjHuy2qmdehTfwg/PrSrZnZG5Y2v7F7jHDszFhvzoQ+APWinGFYxDsNORPzpbxOMdJLsYG5k8qWXJ59OOxcOCatDhGoOe0Nv+L/u+lRntFa/in/X9KWvoNhv9UNathTQX/qG1/G/3/SsPaC1/FP+v6UK+jrJnwYlpYg+tEbWDMCgjcdsEyXkjnkf8ctbf9R2f4rfdf6Ua+gBs4M15+pmgZ7SWv4jfdf6V5/1LZ/iN91/pXafoNh0YFqnscLJNCMFxQXQTbZiBp9ofjFE8KjnUsw9GI/Oh/Q4c+CYLuVCqNNSfMkjU9TRwUuYLNkXxHbqatI52zH4mtKF9NgzCYe/bZ8zlmuWywysY0Zc0Sd42IjeKO8EueK8qhhbDLlDAgiV8QhtQJ199D7HD0Sco9oQQSSI6AE6DyFXLA7sQhIHr9d66jvTYaryaF/rDfvGlri/FMUt51S4wURGi81B5rO81z2FcGh4mszVzr+2cZ/Eb7qf8a8/tvGfxG+6n/Gl1C0dFJrK5yeO4z+I33U/41ldr+jqHotWuatS1as1MKbXDURNYWqNjpXHGM29Qu9eXGqEtQCi3YIAM9aU+MY4WsQxNk3NoI5QW02PUHrtTThtq2fB2ywcohPUqCfjFBo3YJ6Ec/PGQ58S5RmBgknQjKRtrETrzPlFe2uI2wNSrGAJZCdtzEec+6ugHDW/3F+6KxrCfuj4ChRRzs5+ONgGFsowHMiJ0O4jz+Qoz2dxQuXP7sJ4T4QfNNYgRyHnBpga6i3VtxDMrMNBEKVBE9fEOXWp3FGg+oqqiljbdLfG8KDbef3T+FNl9PwoHxlP2dz/ACn8DS9zFk+TA3CeyGEe2jOHllnRo/KrdzsPgRyuffNecL4gi2UBuICF2LAH4TU54rb/AIifeH1rXSMjlKwB2i7LYWyENtW1JmWJ2Aoo3YjBwYVgY3znTziqfaPHI6qFZTBOxnlRdeLW/wCIn3hXUrDboEYTsVZBPeDMI0AZviTp8KqYzs5h1xNu2EOVgsgs3NmB1mdgKZF4xZ/iL96hHEcejYq04YEALJnQQzHU++hSoKbLv/ReD/hH77/8q1PY7B/wT99/+VE/7Ys/xU+8K8PGLPK6nxFN7RbkLvC+Hpbu3kRYVWECSdwetMWFsUK4ZcD4jEFSCCVMjbamOzbrJNe40Rexfwy+AV6wrLJ8IrCdNffVOxojwTDaszVXwOMW7bW4hlWEgxGnWDU5rjjaaG4uwpckqpOmpAnaKIGqeIWWPpVsPyIZ/iBuJcEtXVIyhTyZQAaUcVwy1OQOyOPaDEbyIggagzymmzimPFqc+XuzoTOs6yCKR+PqpbMlxXTZYiR6+EfjNUy6TPGx87IcKHdODrFw8o+yh0EmN6yvP0X3P/SvJ175v9lusrDJqxW9xluX1XdlHqRUT41NP2ifeH1pW4rhRcKKetK+LuojspRdGZZzfukjXpTbl3FJ0dN/Xrf8RPvD61E+Pt/xE+8v1rlz45ZMWh8TRvgfD+/UsUAEAiCeebf4UVqYNhvfiFob3U++v1qJuI2v41v76/WlzF8MVJ012Aj0PX1+FR4nABFkqPSD9aPpyOtDtw+6rpIYMJOoII+VEXAgUv8AZkAWFjYkn48qOct6DVGuC2Rq1ZFJPai5iZR1L5HAKC2WETtOWPEdDPKaNdlcZdZHtXiTctMASd4IMTG50356UiGUrdBk2xM868rdjS72oXEEKtjNE+LKQp1mPFuBpyPOi2M3SGF1kGg3F7f7O5/kb8DQ3gV3EWMUuHuObi3FJ1JJWFZpBOoGkEbUb46sWrh28DfgaBkm/ccvg+VeEHyqN766SQYqUovQfAVeydEZnyrYKaguXsoEDr+JqmMbrqAeulK2hlFjHwThpxFzu82XwlpgnaOWnWmIdhm/it/7L/XWkuzcKkMhKyN1MGCOopns3WOEzZjmynWTOjHnvTK2K3QM47wo4e4EzFpQNJUqdSREH0odlNWhZzy9xsx2GYyYB6nYTPzqvirAHIdR8amskW6RR45JWw92L9u7PRf/AJU6WlpL7Dt+1u/5V/E092FpJcirgsYO1mOXX7Wwk6SYA57URbs+GHtn7v8AOhS8St4crcuTGZgFUFmYkNCqo3NGOG8et3mC5LltyJC3UKkgbwZgkdJmNaqqGk5JbEJ4GtpNC5AGgRAT00E1SxaZWK9DTHfvpbUs5CgAknXZQSfkK5Zje2ru73Uw/wCxn7RIaIEExIE7xFdJpIbHJtjVNaFNfdUWCxi3ba3F2YT9RUHFVRhkZgsgkE+W/l8ZpsT3sGf4gbjfB0OdmtOwOpyETP8AlMfHeuc38PDZY1nbMGPyo7fx11WvKW7xcpVgSW02Egyvv8xS7aZTJJynlA0+R09wijkkmQimh97AYgph3B/in/alZQfs9xEJbYEkkuTJ9FH5VlZmtyUluOdoTdSuecTScVfH/wCe4P8AW1dDwX9/b/rrXPse3/qb2n/fuf72qhon8gphuGWlUE+JzqZMD0j86cuyirNxQACFXQdBmGnlrS/heFhlQKrGQSWDiJEnnqDypl7O4DLczqMo7rKy5s3mDPXShGTuiksXtsEcWvRibqkyARAmN1T86GcWxDGWmAdAPXU61v2nB/XLsmFke/wWxr8qrY5hk0AKmI0iDNXvYzDT2VU/q6zpqeUc+lHHOknQAf1NLnAsYtnBC5cMKpM/egADqdqTu0Xay5iR3anurR0ImZ13cxqB0A+NSatmxTUYob715g5AuXkEgAyrqAuhgEaCYojwrD5WdpJN0hiSANgANhSBheCYqyP70BQYynNlnTQbQJIHrp1o9wDjV22JvuLtpzK3hAyAwAHtwCqzz5TQ9KSBHPBtIcbr0M4zbGVXa2GElTImM2+7AbA0xYPDIVDPO8DpUuP4elxMhnL0B0+Bo+naDLMouhd7O2AzZ8oGQQkdDPntS1+kbF3HuJhbYJLwxAmTE7DmN/hXRMNw5bYgNC+7l1J3+Vc+7W4dmx9i7Ym74cjBASANRJI0XRuv2aHpNRslq1TE7jXBXtrmtq+UKGbMDpMaSR796h4feLLrypn7TJdTDXALVzxQDIbQTvqNelC+yXZ03bbE3VtvOiMDJAG/xpYuo6nwimVJOkB8TaLNbA2ZsvxP0mj/AGs4S3cgrkJQknIpU5QBpvrufhXQ+B/o3tLazXnLXTqMugSdgBzbzPu2klsH2QtqT3irdB5OikbgiRGpEUzg200CM0otM4bhUIVAdx9DTXw62z4QKoLGG0USfabkKau3HYmwoW/aK2QGAuW9cpB08A+y0ctj5VV4hxP9ZS1lJRwoPhiAIjKdNp5VeEW2l5MuaajFyvjegDh8BaLF7mYnMGyqREaGDp9KXuJkZ2CtmE7mBO06DTeab7mFLHMyy457KfWhvGMGwzMEs+KBoijLECROg06R13pPwp47kGP+pYszULq/8oDdn7jy74fNKjxEawNDGo8tq6D2V4n+sWg/2gcrjzHMeREGkvs21u0Ht98Q2YNCDVtTMtlkgj02imSzxjD4MPdcMoutplRyCQDpmCxO51POs27ka5RWmwhxFWF21dDhAq3VkgkB3NsqSAROiv8AHzrZMY9xrbLiAxVgRCwRoQ+skQZI2qhfuXcRaz23Q2miPAw01M5s8zty5Vpg+F31e2RcI0lhG/OJIgDaYE671V4m3YscsVGhk4peu3bFy33hl0ZdYjxAjXTzpaweCtqptsXKgktLb5t1ZQsQNec0RxvFTZRmeMtsS5YxA5GdZJ2gDU1pb4M+JcXfZVgCVk9BuNjS51SRTFOL4AeExdywBhVaSCSCBJCt4gPUTvVfidt84DXWLHZXOgJ9dB60ZbExjb9gMls21WHYDNBQGddCM0fEVLikS4gz+JlBl4gmNZOUcopLaDoUluc9xdhhdaeY6joOlCms5R+NMvEjat4nwBLggTvl2giCTJ2MnbpQPFYlXPhQr5TP5a1doxogt3iBE1laNppWUlAo61w7+/T+utINzDM2IvNsO/ue8520H5nl8qfeGvF5SdgJ92tJWJv+NiAQC7EA6HxEk/Mk1SCsOV7k/DeNICyFmQgyNjJG8EwNfdRfCdscjZbKyubxlh7QjQCPZ3OpjlvQ/hnZy7fhguW3Mm4xyr6Kd2Pp8qc7XZHCj2UIMmIdjpy32MR86KxrVZ0sktFVsJ/GbvfYi5cXRWKEA9AFB2PUVpjdyAZWRPrzkCnc9krR5P19r+VensbaJki5P+f+VPpJJiF2lxRXA4dJjO7t7k0/+QpIe8RtXdMX2Gw91UW4tyEnLDke0ZO39aVVX9GGBkfs7kc/2rz5fnSaSqkmBL+PNzG27bv+wxGGKZJbupIYyFkifCNfPzpXfFH+zzbLXFNo3UPhDW3zjNBaQyMNYOvwJFdgTsnhwbJytNjL3ZzmfCMozfvaaa1Xv9gsG4uA22i4xdhnMSQwkfu+0dqNALFi5cNhbcW/7sQxcyWjoEPPXf1q54wgLDXXmNdZEQelS4XhKoAFBMCJYyY9TXl7gitJIYnqXb4aHQeVOc1Yl9p+OvrbnKNARpvy194oeuNVdFY5hzB1p4v9iMK5l7TE/wD7Lg/BqmtdisIDPc/67n/KtuPqYQjpoRxZz2/fG7En11qLhZz43DIDo1xZjoCCfkDXUP8Ao/CnewD/AOTfWpcN2PwttxcTDqtxZyvLSJBEjXQwaOTrIOLikco77l+9fCycw0GuvLr8Rv60Iv8AHQu5LT7Mg7H5k78ulScO7M907ubhdmEagbcwetXjw0fujTyFecvs0wlGMvKFbtfi1uYO54YCZWzSRqGA9+8e+uecB4xHhYDLOkb9NT61279SERlEdIEfCtkw5Gwj0q8MujgydXhjnlfBzJb7E6I8afZP9fOhfGcPecjJh77iJ0s3D109n5V2JbRHXWtu4NO+obVGWPQxi7s49a7DM7qzWW2gmCvMfvQP3vl7713sNdu207xXJQeG21xQsggSRoJIBM+ddUGGrYYas+3g32/IicP4JiLbFVVQgQBRnGk7mB6QCRy8zRFeDYmfatiNpY/OFM03DDivSoHKusBzniX6PbuIN0XL6C3cuI5ADHRB7PKJ056Uw4bCX8wSFVF0DjUkDaAd59IHnR+48+lR610oKXIYzceBG7Zdn7NmzdxuQvdtr4mY6sDCkGBEQeYkQNdK5jhO2T2ipayj+H2QzKNf/FiZH413btNh++weJtRq9lx78pj5xXzJevDQjbfSlyRTQ8JtFuzjs12WGUHnrA6TI901ojEHTruD+dVhdHKrFtOgpAFpyg3QnnJb+VZWjITEnl1rKFgHfjmNNpfCfE2gHWZnnp60q4rG5QSSGbrGg05DmfOiPai9nClQwyyDmyrvHItPypeTBsx8ZEeRBHxBIpovwPOO9sLntPjLzJmuaLGXTpp1+Vd84bZFtQkbc/rXz5hgA4HmK+iG9o1SKpE5yb5KnHcE9w2siSFbMdQNQVA9dCxqtg8BiFABVwM5PhZNAdRvP2i0+6jlt604lfi03u/EU0sjjAMI20gZwzCX+8tkqwtyxaYAgm6dV3B9j5bazWt8IvLJRLgOctOf2vBcgOM0MMxGvPTTSrNjEEFSDvr8yPyqXF4mbjep+WlZfzXV1/nJp/F3qym+BxcDLm57lZ0JAnzIaf8AxFWUwOJzxNwJnEmUJyjvZjyPg+Xmav8AE70rbPkT8ctT8UuRbX1H+1qpLqXvtwTWJ7b8gcYXFeETcBKFm28J/aQszB3Xn9mdKkfC4kjTONFEd4pnVsxBzCDGX4GSec+HuQ4EnxR/qH861A8ZUEmM2pj7IM7eenvpPyn4XI/oV37WRnAYgtLNK5lOrgjRrR225PyolwKzcRX71p1BEvmjQTr6+g8htQ3vfAf8y/g9eG6O7OUtJIzAxHPQQNvWkfVOS47WN+N99xkW+p2YH0IqNsQp+0I9RQLDWGVgQrFSNTy1GtVEYnwjmR8dQPxpHmcatHR6aLbpjP3q/vL8RW6urCQQQOc0u4lQt1lGwBA+5RHhP9248z+Apo5W5af5/Qs8KUNV+P2WrmLRRJYZZiZ515d4hbUwWgxMQdj7qBO0qV5GD+IqvxW0SylT9hfkuY1J9S2tluVXSxumxnvY5FiTuJEDlWn9oW8paTpHzpWxeIPd2vIMp9xEfI1awWNAvOCBlGfTlAMjT0FFZ25V22/aOfSpRv8An9MM/wBprBhToPLqB+deXeKAAELuOvQkdPKguGxWa3daNgPmwJ/2j41HcxQNtT5sP9p/Oleaem77X+x108NVV3r9Bq/xJgisFiSQQwYbbaGDVa9jrhaFAO0AROoB5mKgxNw9yC7Bjm5GdCPMDWq926PDrEqNd9pWY91NkyST58Ax4otceQnibtwZYBEoSREwQDuQD5VPhycilpnn18p6aVmGuKEHikDTNt5bVrcxqDdgK3RS+VmGTfxolJB0jevlLiGHFq5ctEn9m7J9xis/KvqG/jFKmVYqdCY8PpmGlfPX6R8H3fEsWoH/AHM//uqtw/NjRnwCIr2zFHuzfD7uKu9zaALkEwTAganWl0aMNJpm7JcXazirVy2viBIggkEMCDoNTvOnSojsaLf6PseB7Nv74+lZTA3bO9+4P/bu/wDKsoWg+mxd4HavpbtPat2oC6MTBO+p8NBuJ33a9cziXLEtGup8+lH+BcEtXbFu5d7x2YazceNyNgYpW45jhav3LaWhlVsq+I8vUGmhszsm7Pe91E8j/XpX0Ox1Os6neOp00HLavmVeIwCSh113/lX0kcQIUnmNBzOk/hrVo7ojLY3xuP7pQYmWiJjkT+VVsXxAPYcnwgMBqfNT+dRHFpcy+FGghlAfNryJCAiPM6DQ+dXcMcgCm3kBOkHMJPU7yep3OnSknjcrV7FIZIxS23sE4fEBmQAzEDQz9omdOUH5VsLhYFgwInXXrMcqq9su0L2YtWmVXIBJO8HkPPQ0v8H7XYlbmYubi7srfOG+zWR4IJ02zYupk90hzvYrOEUAkgRoCZ+VFOME5F0J8XIE8m6VPh8YjorhhlYBhryMfUCplurMBhOukidN9PKr+gqavkzvO7TrgCYdmzBgj+Ec1b7K+Y8tq9wbsCfA0sIko2k78vSi369aEftU128S67+fkfhUON4sloqGJ8UmRqAFKgk69WA0mgumSezC+pb2oHJaPdt4X9pfsNOz8oqRQTbIW0QVIJOQqW3HMeI6zVgces6S5BMaFW+1tOmnrtUdjtLYYxmYaAglW1DGAQIkaxuBuKK6VLz4OfUSfb7IsKjO6wrCAJJBA0HmBv0quthoJyvpA9huc6xGu3zoqOO2swHigorhsuhDkBYHt8x9mBzM1ra7Q2SqsC0sAQuUzqY1PsyIM6/ZNK+lTXcZdTJPZFTGI5bvO7c5l5K2hy5SCIkddRzFE+B2mVDnBEnQHePPp6VFheP2LjBUeSfIiNCdZ9nQHfpVO72mQXMmUkCZYEEQFdiw6jKoO+zU8On91oSeaTjpZ7bwNzLPdkMCBErqNZ+1yMb9TW54fcYiVKiBrK6Qo8zzEbVH/wBTrCkI2ViJkqDDLmkKCTp56dDWrdrkABKZRpqWAAkiZJ0EBl35mKH4i8HfkTPLnC7hWMijWdWHOOgPSo14JcliSgJBGhJmRGvhED41rb7Zo/soGOVm8Lg+yGMbc8p+XWrF/jzD2batqAIcmSVzDTKNImDzj4FdLHx+wvqcnFle3wG4J/aKBBEAE7gjqOtbDgTZMpufaJkJG4AiCx6VN/at8oWFiSHAgBtVbOJHvAJ6A1G2IxRZSqkBraEgrorGM2+sjXQnnTrpoLakK+oyt8mq9nOt257sg/FDVi9wVSAPF4RA8R8zJ5nU0t4/tY4LL3w1LAZQusiBGkkAyZ9KucNx97EZit34kggFpgEDmqgT610YY+FQJTy8tsLYaxct2XDKJEnRi0wJ5gRqNhpWz4ju7dtgNe9Kknp+0P8AtA+IojbuSgD75YbzMQaA8QxaGyPErHMphTLDNlUiAZ0BO401p4JKl2Iybkm2GuKrNsmfZIPwYTp6Vwr9MlkjHI0R3mHtsfUF1P4Cuv47i1vJDSMywYtPzGusdeVJXavBYTiJV7lx7XdqVV5UDUz4lYdeUj50l1HcrCDfBxZEO8/18acv0bcK73EG82q2hoY3ZgQB7hJ+FV+C9iruIuOFu2u6tvkNwEtm0mbYG+hGhI38q6fwnhlvDWltWwQo5ndid2Y8yamLJ9iXuh0rKniso0LYr9mD/wClteh/3GuacbbNfvHrcf8A3GKf+znFLKYe2rXVUgGQT/iNc4xjzcc9WJ+ZrolZr3MrqZkeVfSPDMUHsYe6CCDZWcpBI7xUMx5RtXzciSSZ2E+uqiB8Z9xq/geJva2dwBqAsTPTMfZHx9NadSpCuNn0KWU/94QOuh0125mrGHRmGUFimYHMwjRSDCg6ySN9q5n2U7aP3JNy/DZiIyg6QI2X1q9xDtZibvdphL5Llxmi2kZNcxJZIA2216VJKEZat7/kp75LT/YL9oeGf+te4VDB7YKhzCkgZSAYMctPrVdeHrGluyAyeKHJynUeER09KgbEX7l26bmJLoFzW7fdhcpUoGObKCZkn091ZgkLkrndMx1YHUf4lmRI31HKoSkpO0aYQcVUluN3Z/g4XD21ecxUZgCI3kbjz+Z3othOHKpzSScxI3gSuUCJMwJ+Ncqf9f7q9k4hcdyo7tWZUYEMrEBg0ElZGoXeki72h4gX7o4zErczZY764sMTAmG6mtUM0ZLYzZMMoP3H0bb4SqqFkmBuSdSARJE66E6V7iuHWcqtcJAtLAYswgeGSxB/wgz5Vyv9IXFL62bbW8ReSLmU5brqSCp3KsJ1HzoX2d49c/s/FtevXbkFoz3HYw6KoWWJ58vM03qEtJd432xUuFwqqtpXBDNJZo0kyYAPSOnpTd+ju7YxiMly3lv2QAQHfVZ0MZtIOh93uTbPAcOyAC1aZQkqxutLkwDMfjrQjthhxauZ7bZHdfGqMfjO8HT1g1OOaTdF5YajZ388BseGVPgChfG4gIQV+1uCBrvpXPu3d8W8TawmFta5AzQx2bMBmJOiiG+JrjSXCwMkn1M9etHuyVwI4zFkW6pQOuhmQRB89vhTZHLTdk8UVqHLF4R8LafEgg3VIeVnSN9eY/KukYHG4S5bW67WA9xJYsyBvEuU7mRpp6VzrF4iylq7c8THusrBmJXRYIy7SfTnXNuKAvcB6gf17qjjk1sWzQR9HtxbAJp3+FXb7dv7Igc+Q0rnHbbiBx2MFnD3UOHtIGDKfAWYnMQVnMfs+UN50kZJbaPyox2XvqLdxJNorENGcx4jDdDqTAOkj0p8k2kTxwTZrxdcThLi4i0CO5IKMuoAAjXyI36ya6te/SVw9Ape+ZP7tq6wnSRIU0hYi+gtkm/cf9kwKkCC2sBjyJkeR60gcSu5isEkARMc+Y11BHQ60uOVrcbLBJo7rb/Sjw92yo11jDHS049lSx9qOSmhXaD9I2Hu4S8bC3QYCy6hQM+k7ma5R2RMYywfNvmjj86241ikQX7UEA3GAHkCQNKqnsyNVJDNgOG3LqAt4dAQOcjbSIFZhOLXcHiQGESwBJkKQRIE+vwrfhnFLd22CpuSwUiHOhUeJQQPDPQz7hVTtvjVdbfhhVBza6g6ZRPM71lTdm6WOOmwre/SLimLAYW14WI1LtsAf3hO9Bbv6QsY5YAWUgx4bZn/AFMw+VU+H41ChbNqW1HP2QATH+Whlmxmv3QNpBB9R/8AdaYTbe5jlGKjZJxPtDi39rEvBI0WE3/yAVvaQuNXYjeGYn5E0P43zA2WKM9miDbYc4Me6rVvRJva0FOz/HP1fNbzKJaQG3OgHWjY7WLOuX3E/wA65ti1LXCZ6UcwvB2ZFYudROw+lQySqTovDGmhyHa61/X/ANV7SmvBD++fgKyp62N6SK3DrqC2oZlB10nXc8qVLx8R9TXQOHdnsSqAZrdv3FjqeZkA0hY5ctx15q7KdP3WIp4M7K9y3wazmW/CyckctJzGdfQfChxNN3YTgtu8t17uaAyqAGKzoSZg67ilXF2sjun7rsv3SR+VG92hHwgrwC+qowa6qeLaJOw28vdTvwdwlmQZNyTLAAgAwJUxC8xm0151U7AvbXCSRLG435ACf63o1x/CXETPdRSsDUsSE0iAEUFT5kkedZ83g19M6YNt4k5s6ssgToo22I9kSCDET76ud+2WAqLI1IctI5ga+EfE+dC+H3fCpJEFiIOh1AiW8M+8mp0twCMgkaT9ny1yn8T61ntrY20nTLGFx2WJIgnYMfdBz/lFL/aHDg47C3lEK7oC3LOryAYGhIyiOgmieDXPi7VmQoaQSupGVQdPEYnrRftnwm3h0t5rt5redfCEDsWXUarl0EEyfTmBVMSppmfqJJxaA/b7EkYbK7CS4Kgb6b+gAPOq/Z7s6xwjrfJVbjK+VBNyBlIzaeCYmN9eVQ8VD4nE2wyJ3K/abUwYLSMwImAOUbzR9McC2U+yB4VDWigjfLIVjO/TpGw3Yo2rZkhFN2y1jeGLZyBEZrOVchUmQYAhiN5Os+dV+OdnUdLZuq6uwbVAz5QsQCo9dSaJ4XiStb7q+US2inLmYgMuv2pMkbRPQ60M4jxB7irmysFkWz3l9XgxozW4BOnn608cajKyrVqnwadmOzVuwVuOBcYZgPCYMnRoMjwrOuw15xVftDhbl7Eq05lthTrodCRtHlRbFv3VmNTpAJLT4oAAli3tkbkk6bmJs4zDEDOmXMinNJ3A3GgiZE7DUmlnG1SFxJaq8gHiWDuPbKTv1Onr8K9s9mrT4Y3Qs3VDECSZCzkgaamDHI6ag0RTC3LurAJbI3UZmiMx5jcEHrEjeBRXDXFBVVgRAAldIiDpOhGbeTPTSpwxVyPlSiqfP/Ry/vVhX8UEEyNpPOORjnrFW+F4tcmUMoIMjKQdOWnlUHEvDccL7IZgJEaAmI5g+VVLCICri5lcbgKTJImOkcj5g+VTzY9caMmOemVhriuKLotsLMmcqCSY8tf6Na2cO1sqt+3owVsrgHwmYJ31/CrHZ/HBsSGVQv7JgM23sNIygjMTsNRsK845da5fAc5jbtrbP2RpJMATpJnUz6bA4Iv07lyLnmpZNuCzxNbOGtNdW2gYaJCgHMdBqB7/AEBrnWJvF2JYkkmSTzmjnazFs2RfsjUn/EdPdA/GgWEt5p5afhy9aMVRTngucG4m1gmCYO8GKl4txdrwCxCjl19aqdw0xlM6aQZ120q1bwgABY+7Un4D86OlXZzlJLSUrF2KZeEqmU3SeQVvnpHn1pWukByBtRPg2IUFs8xHITry0+NPCtSJzujbi3iVjrvp1gUX7I7VFatBgdFAjnJmdZ2Eb9KrcHuFc0GBGugncwyg7H0qt3kYjXsRATDsP8X4U8cOSbNv/KKScSoF7wmVMb6+vKnjhP8AcpHSs0/kzVj4LGSsqZKygUNbvEj5/IfWuZcf0xF2BEsT97xfnTe/DmO9xz6sY+E0pdo8ILd6Oqgj5j8qaGzMrdl7slj+7F0Zws5d489gaB8QM3rhmZdjP+Yz+dEOzdoNdYH90n4EfWqPFVy3bg6NTf7jrGj9HljvbyW8pMPnJ5ALB19TA99Of6R+IlVWx+8QSf8ACP5/gaRf0dY5rV9ioJkDQetddvYazxC0R4RcTYsoJQnqDrFSyQbdloSVUc7wbDumUFdCDqQv5rJEefvokqhgLnd8oPhJ1H/89fXNQ3H4e9h8V3P6ubjvplBPjnZgAQDsTJ0GsxTba4BhsHb73Fv4mgd3IyA/ugxmY+cx5VCWGVm2PUQoXOBYG9exivbTS28s0+FZEEFjMtH2d/IDWmT9JmU4WZEqymOe8fnVUdr1LCxhrSpbA3gBQPJRzqhxW+CC1xi68xAI3HI71oj02RxujHk6iGqgB2asE53htPDKxpzMhiBG2/w5i5ZvRduO9t8gyqGa0WX4LlB3gQwFRYHjqI+VbSBZ0YooYTtHnvz0maa8N2kS3b7s62isAQsDT2SDoQRy9auvbBNA1rVpBX60g8QAB6rhTPxS7NZhrofEW1J2lznsvb0WIMtcafEVO1ZwXs/au3bkvGuZVDMGCsSVgA+HTYyeWgqp2mXC2U72zZvW8QlwoHa5cYNAliA7HQyATETIBNNrTHlwWO095kNmEYA3QScpAOUk5TIGpYAienvqfH8d/ZmBoVA0BjeG8UcwBt0Nb9l+ODF2Wt4hE8ImDJ5aESdNOm2tDMTYS85FrJ+zJm2RHoVYLBE7htdOdPoaWoXp5p5UvG//AAGeH8YthFDmCEHMQBl2A2bWSZn2qA8Bx8424ZgEGI3GXSRvG+p6elErHDblwFksgDl+0QbTuQZnqPwFXsDwfu8rXmS2wgiIadQOkQZ6HepSvY7I3qdrcT+K2st+6CMvjJjaJ1geQmgeIcK7A89fjRni2JX9YJGo6jaST00n0qrfNl9XtgnYmSOnQ+dKzK9pGnC7N2+T3IP7MZmYZhlHUlfZHnVrAYMqpJeWnWJ0+O/wp/7F4XD4eyptsq98Fa5mbkCYQA6EddevpSdwXAA4i4HaLa3GyrIOYAnLJ1kRG3zpYNydIacNKTZHZ4et1XOmbn7gNxypPXGmy7AbZtq7Dxjj9pVW0VVbZmQBBgW3jKAND3hVR5D3Vx5rYLuerHfXmefOubvZorG8dSTLOBLYi6qWkJuNsJjbmSdgOtNmP7G4q0gY3rUPIYBnmd9ZSlDAXzh7q3FA00PhDSDvodD191MvE+263AqjOQNfZjXyGY0EmpfQ0paotvkqjsa7GWu218lzN57kCrtjgyWUeTLZTBH9SPdVNu0TkQqD/wAtfkI/GswXELhBZgCA0Hfnqv4H7tU9q3IJy4J8Ng7gGqP7wfzqh3DKW05sCOkExPyq9iOP3F2VT8frQlOJljcJAljMTA6fgBQ6d+9tj5vikSXsK8B8unWmTC33W2g1XwKRpvI3HrW2BxhFtQApAA1g++pjjj+6vwrNldyZXHaRF+uNzY1lWP1tvL4fzrKlf2U/oXHFJ/bezrafyZT7oI/E023Gpb7Y22a2keyH1PSQQD+XwrWnuY2Auy5i+PNWHyn8qH8VvA3rh3GdvxNXeF2HS/ZJGjHQ9QJDfgRWnFMBkuPGxYkbc/w99P3OGLsbiks2TcgZ3Jmd4BgAfM0S4N2o7vHMwMC5bydTI8Sx8CPfS3gcIq2IOcXCSSSRA5Rljy60PvIyt57gg/Oq+qpR0IEYOMtZ2AdpFzZgxlBGZhJhzMDTQECa5/277TviMRlnwWtABsWIBLfOPcaX/wBYuCSGIkAdTAMga7a15ZRMvjRi/M5/yg61BJwdsvLIpqkia1xFpkaUUt8Se4AglieQ1OnPSgF6JGQECNZM66+Q5UT4LxIWCWyZmIiZiBz0j0q3rSUbIaE2SY626FSyMoncgjWJAr3FY+ba+Zg+4j61a4h2iF1Cj2dD/i1BGxGm9BIzWz7zSYZbUHIt7HbB8cUWhBIYCQRuD1nWTShxK6167AlrjSNBqZBbb3k/GqOHxhyDn1q5wfiXcubmTMxEAzEDy0pp5NgQi75POCY4oWMwSv4UwdkLxY3IzG5d8KgMVEaks0akA6R9aVuIYkPczqmTMZIBkSTqRppNGuwnEu5uttsYPSnhLUkmc24NyXIc7SXGwy5EvNnbVhClZgCQpUxtE0v/AKxirthnd3dNZYnkNDJ91S9quJi9dJB1iJrXC8dNu2La2lygRqd53nTnNL1MlaUR4SnK5Se7DXZyzbcBWUFTyI/rWp+OdkAoz2yQDupOn1pf4HxTIx0hZ0E7e88vpTw3aFDbgnlVFpkjNJSi9jnl7i2IszaW4VA084PnW/DMWVOhqLtNfV70r+6J+JqjZJmoKoydF92lY0XVuYgjKAQsSSY3n40scRw7WbrIwg779eY980QscVuW1yqB66/Wh3EsW10gtEjSR06b1NyuVlEqjRH3umtQKpU+JSJ1EgifSd61BonjMc72irMSBBA9K5sCRVS/TLwC012w6rp+1Uz1hXERGkZt51nlGqthbRcwo1p24NeNi2EXrLHTUmOo9BQlOhowt7FbF8BunaPn9KEG33SlHR1cnRiIUDykak+6ndOIOY1PwH0rzFX86lXAZejKpH4VOM1EaUXIG8ATvFC5gGA6bxzjkaNDhH+MfChuCtrbbNbtqp6jf0q+Ma5GhNTbi2OlNIkPCv8AH8qyq7Yy5yPzrKX2je4jbFDz+630q/a4UtxJu2A+srnuXLcf+Kj8atrjrCGdCfQCPeSNakbjdsjn8vrV9fgh6YItdmrSsGyxEwAWgTvqTJPnUuL4adAEw4HMmxnuH1cvH+mr68Wt9Gn3fWq97jFuSIbz0Hr1oan5Dp7UL+N4Q49hSepOUD3aj8BQnG8IusP7s/EfWm48Rtnkfl9aibGodg3y+tKtndjO6o57asHOEOjE7GfwAketTnDNzWnDFMHEM7kebT+dUzgbf9EfWqTyaicYtCnctEbitrGHL+zr1A5a86bUwlsfZBHRgCPx/Ct7li2eQUDkiqo+W/qTR9RaaO0vVYpvg3/dNbWVIERr0plfDr1Py+tVbOESScyyNgxj5TrzrseRRdsMoOSoWLmHykwYB1jnXqWj0pntcNBksRr/AJa2bhaRv+H1oSyJgjBoT8QCDBHnUYkeIGPOnc9kmv2gcNctM2ue2zBbggmMpJgqRB5ajnyqWeDkETlDW4WAQRK766htSfI091EXexfwNvOpMg3M3nIBHw3/AK1q0cE8bfOmbFW+8AVyIUyAqqon0WAaxMAp2/EfWpykmx4ppCdesOmsRrUn6y5G+m1NL8NHIfMfzqL+ykJ2UegA+MDWmWRVQdHcUmWrFi2enOmNuCW2nUfE/St7vD82UO7EKIGUgTrudDr5+VGE49wenYCbAt5fGqeKwrKCadO4Tp8/zjWsGCQ8h8f5VPUhnFnPVq1iF8B1105eYp5u8KQjWD0BJMemlVn4TaOhUH3n6UdaAosVuz8d6kmJMT66D50+WeET9ofA1VwvCrKEEWkkagnfTnOWaK28THIfE/Slk1IZake2uDtPtj4VKeCk/wDcH3f51qOJn935/wAqkPGD+6PiaSojXI8tcDI+3P8A4n61OOCmPb/0/wA6iPFm2gaev1rDxlug+B/5UtRD7jf+xf8AH8qytk4m0fZ+B/5VldUTvcAMQNT6/nWlZWVMoj1T4vcPwqK7ufX8hWVlMd3NaktVlZXBZ4+39edR1lZRFRtb2NYPzrKyj2ON40qtiF1GlZWUEcWDuPSor1ZWUe5yKd5RO1EML7NZWUXwAmO9b9K8rKQKJOv9chUNrnWVlccbAaGsu7j3flWVlcjnyQpuas2PyrKyuYxtcrU7VlZXAR6dq3Ne1lFcAfKNRt7q8rKylQT1udYNq9rKDOJLZrKysrgn/9k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3" name="pole tekstowe 2"/>
          <p:cNvSpPr txBox="1">
            <a:spLocks noChangeArrowheads="1"/>
          </p:cNvSpPr>
          <p:nvPr/>
        </p:nvSpPr>
        <p:spPr bwMode="auto">
          <a:xfrm>
            <a:off x="1066800" y="1797784"/>
            <a:ext cx="6858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pl-PL" altLang="pl-PL" sz="2000" b="1" dirty="0"/>
              <a:t>wspierające działalność SOSW w Broninie </a:t>
            </a:r>
          </a:p>
          <a:p>
            <a:pPr algn="ctr" eaLnBrk="1" hangingPunct="1"/>
            <a:r>
              <a:rPr lang="pl-PL" altLang="pl-PL" sz="2000" dirty="0"/>
              <a:t>poprzez organizację:</a:t>
            </a:r>
          </a:p>
          <a:p>
            <a:pPr algn="ctr" eaLnBrk="1" hangingPunct="1"/>
            <a:r>
              <a:rPr lang="pl-PL" altLang="pl-PL" sz="2000" dirty="0"/>
              <a:t>- pomocy rodzinom będącym w trudnej sytuacji życiowej</a:t>
            </a:r>
          </a:p>
          <a:p>
            <a:pPr algn="ctr" eaLnBrk="1" hangingPunct="1"/>
            <a:r>
              <a:rPr lang="pl-PL" altLang="pl-PL" sz="2000" dirty="0"/>
              <a:t>- zajęć terapeutyczno-rekreacyjno-sportowych</a:t>
            </a:r>
          </a:p>
          <a:p>
            <a:pPr algn="ctr" eaLnBrk="1" hangingPunct="1"/>
            <a:r>
              <a:rPr lang="pl-PL" altLang="pl-PL" sz="2000" dirty="0"/>
              <a:t>- wypoczynku dla dzieci i młodzieży</a:t>
            </a:r>
          </a:p>
        </p:txBody>
      </p:sp>
      <p:sp>
        <p:nvSpPr>
          <p:cNvPr id="29704" name="AutoShape 8" descr="stowarzyszenie_sosw_dogo.jpg"/>
          <p:cNvSpPr>
            <a:spLocks noChangeAspect="1" noChangeArrowheads="1"/>
          </p:cNvSpPr>
          <p:nvPr/>
        </p:nvSpPr>
        <p:spPr bwMode="auto">
          <a:xfrm>
            <a:off x="155575" y="-1714500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pl-PL" dirty="0"/>
          </a:p>
        </p:txBody>
      </p:sp>
    </p:spTree>
  </p:cSld>
  <p:clrMapOvr>
    <a:masterClrMapping/>
  </p:clrMapOvr>
  <p:transition spd="slow" advTm="170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Prostokąt 1"/>
          <p:cNvSpPr>
            <a:spLocks noChangeArrowheads="1"/>
          </p:cNvSpPr>
          <p:nvPr/>
        </p:nvSpPr>
        <p:spPr bwMode="auto">
          <a:xfrm>
            <a:off x="2793329" y="2528227"/>
            <a:ext cx="6477000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ts val="2000"/>
              </a:lnSpc>
              <a:spcBef>
                <a:spcPct val="50000"/>
              </a:spcBef>
            </a:pPr>
            <a:r>
              <a:rPr lang="pl-PL" altLang="pl-PL" b="1" dirty="0">
                <a:latin typeface="Times New Roman" pitchFamily="18" charset="0"/>
              </a:rPr>
              <a:t>„POSTAW NA RODZINĘ</a:t>
            </a:r>
            <a:r>
              <a:rPr lang="pl-PL" altLang="pl-PL" sz="1600" dirty="0">
                <a:latin typeface="Times New Roman" pitchFamily="18" charset="0"/>
              </a:rPr>
              <a:t>”</a:t>
            </a:r>
          </a:p>
          <a:p>
            <a:pPr algn="ctr" eaLnBrk="1" hangingPunct="1">
              <a:lnSpc>
                <a:spcPts val="2000"/>
              </a:lnSpc>
              <a:spcBef>
                <a:spcPct val="50000"/>
              </a:spcBef>
            </a:pPr>
            <a:r>
              <a:rPr lang="pl-PL" altLang="pl-PL" sz="2000" dirty="0">
                <a:latin typeface="Times New Roman" pitchFamily="18" charset="0"/>
              </a:rPr>
              <a:t>Festyn integrujący środowisko lokalne, organizowany przez Stowarzyszenie przy wsparciu powiatu buskiego</a:t>
            </a:r>
          </a:p>
          <a:p>
            <a:pPr algn="ctr" eaLnBrk="1" hangingPunct="1">
              <a:spcBef>
                <a:spcPct val="50000"/>
              </a:spcBef>
            </a:pPr>
            <a:endParaRPr lang="pl-PL" altLang="pl-PL" sz="2200" dirty="0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30724" name="AutoShape 4" descr="http://www.sosw-bronina.edu.pl/images/2013%2006%20postaw%20na%20rodzine/IMG_367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30725" name="AutoShape 12" descr="http://www.sosw-bronina.edu.pl/images/2014%2006%20postaw%20na%20rodzine/DSC_0871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pl-PL"/>
          </a:p>
        </p:txBody>
      </p:sp>
      <p:pic>
        <p:nvPicPr>
          <p:cNvPr id="29709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8" y="1961634"/>
            <a:ext cx="2866666" cy="2126938"/>
          </a:xfrm>
          <a:prstGeom prst="rect">
            <a:avLst/>
          </a:prstGeom>
          <a:noFill/>
          <a:ln w="25400">
            <a:solidFill>
              <a:srgbClr val="008000"/>
            </a:solidFill>
            <a:miter lim="800000"/>
            <a:headEnd/>
            <a:tailEnd/>
          </a:ln>
        </p:spPr>
      </p:pic>
      <p:pic>
        <p:nvPicPr>
          <p:cNvPr id="10244" name="Picture 4" descr="http://www.sosw-bronina.edu.pl/files/pl/DSC_0207%20-%20Kop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50" y="3880471"/>
            <a:ext cx="1715411" cy="2583208"/>
          </a:xfrm>
          <a:prstGeom prst="rect">
            <a:avLst/>
          </a:prstGeom>
          <a:noFill/>
          <a:ln w="25400">
            <a:solidFill>
              <a:srgbClr val="CC66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sosw-bronina.edu.pl/files/pl/DSC_03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4737772"/>
            <a:ext cx="2898773" cy="1924966"/>
          </a:xfrm>
          <a:prstGeom prst="rect">
            <a:avLst/>
          </a:prstGeom>
          <a:noFill/>
          <a:ln w="254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sosw-bronina.edu.pl/files/pl/DSC_0179%20-%20Kopia%20-%20Kopia.jpg">
            <a:extLst>
              <a:ext uri="{FF2B5EF4-FFF2-40B4-BE49-F238E27FC236}">
                <a16:creationId xmlns:a16="http://schemas.microsoft.com/office/drawing/2014/main" id="{F33A91B7-0320-489F-B17B-B6E6D694C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359" y="-89966"/>
            <a:ext cx="3163885" cy="2101017"/>
          </a:xfrm>
          <a:prstGeom prst="rect">
            <a:avLst/>
          </a:prstGeom>
          <a:noFill/>
          <a:ln w="25400">
            <a:solidFill>
              <a:srgbClr val="A30D9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9A2375BD-A6E9-47A1-A722-C858B49CF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1829" y="134041"/>
            <a:ext cx="2866667" cy="208571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6148" name="Picture 4" descr="http://www.sosw-bronina.edu.pl/files/pl/19247625_1952721998294753_1675088433141527911_n.jpg">
            <a:extLst>
              <a:ext uri="{FF2B5EF4-FFF2-40B4-BE49-F238E27FC236}">
                <a16:creationId xmlns:a16="http://schemas.microsoft.com/office/drawing/2014/main" id="{CFF468E2-91AE-4B0A-AF11-A0AD9D262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941" y="3843017"/>
            <a:ext cx="3125677" cy="2344258"/>
          </a:xfrm>
          <a:prstGeom prst="rect">
            <a:avLst/>
          </a:prstGeom>
          <a:noFill/>
          <a:ln w="254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1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8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8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6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6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3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80375" cy="771525"/>
          </a:xfrm>
        </p:spPr>
        <p:txBody>
          <a:bodyPr/>
          <a:lstStyle/>
          <a:p>
            <a:pPr eaLnBrk="1" hangingPunct="1">
              <a:defRPr/>
            </a:pPr>
            <a:r>
              <a:rPr lang="pl-PL" sz="40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SZKOŁA PODSTAWOWA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7772400" cy="32766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>
                <a:latin typeface="Times New Roman" pitchFamily="18" charset="0"/>
              </a:rPr>
              <a:t>Umożliwia kształcenie dzieci posiadających orzeczenie o potrzebie kształcenia specjalnego.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pl-PL" altLang="pl-PL" sz="2000" b="1" dirty="0">
                <a:latin typeface="Times New Roman" pitchFamily="18" charset="0"/>
              </a:rPr>
              <a:t>Nasza szkoła zapewnia: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pl-PL" altLang="pl-PL" sz="2000" b="1" dirty="0">
                <a:latin typeface="Times New Roman"/>
                <a:cs typeface="Times New Roman"/>
              </a:rPr>
              <a:t>pozytywny kontakt dziecka ze szkołą,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pl-PL" altLang="pl-PL" sz="2000" b="1" dirty="0">
                <a:latin typeface="Times New Roman" pitchFamily="18" charset="0"/>
              </a:rPr>
              <a:t>wszechstronny rozwój,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pl-PL" altLang="pl-PL" sz="2000" b="1" dirty="0">
                <a:latin typeface="Times New Roman" pitchFamily="18" charset="0"/>
              </a:rPr>
              <a:t>pracę metodami dostosowanymi do indywidualnych możliwości psychofizycznych dziecka,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pl-PL" altLang="pl-PL" sz="2000" b="1" dirty="0">
                <a:latin typeface="Times New Roman" pitchFamily="18" charset="0"/>
              </a:rPr>
              <a:t>uczestnictwo w różnego typu zajęciach terapeutycznych, m.in.      w hipoterapii, </a:t>
            </a:r>
            <a:r>
              <a:rPr lang="pl-PL" altLang="pl-PL" sz="2000" b="1" dirty="0" err="1">
                <a:latin typeface="Times New Roman" pitchFamily="18" charset="0"/>
              </a:rPr>
              <a:t>dogoterapii</a:t>
            </a:r>
            <a:r>
              <a:rPr lang="pl-PL" altLang="pl-PL" sz="2000" b="1" dirty="0">
                <a:latin typeface="Times New Roman" pitchFamily="18" charset="0"/>
              </a:rPr>
              <a:t>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§"/>
            </a:pPr>
            <a:r>
              <a:rPr lang="pl-PL" altLang="pl-PL" sz="2000" b="1" dirty="0">
                <a:latin typeface="Times New Roman" pitchFamily="18" charset="0"/>
              </a:rPr>
              <a:t>przygotowanie do samodzielności w życiu społecznym.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pl-PL" altLang="pl-PL" sz="2000" b="1" dirty="0">
              <a:latin typeface="Times New Roman" pitchFamily="18" charset="0"/>
            </a:endParaRPr>
          </a:p>
        </p:txBody>
      </p:sp>
      <p:sp>
        <p:nvSpPr>
          <p:cNvPr id="4100" name="AutoShape 8" descr="http://www.sosw-bronina.edu.pl/files/pl/DSC_0027%20-%20Kopi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pl-PL" alt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F622A39-82A0-407F-9D35-A57D8EB2B6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826" y="4214369"/>
            <a:ext cx="2641601" cy="198120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1BF8FCA-919D-4E26-97D7-387BAC09A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2281" y="5001708"/>
            <a:ext cx="3207433" cy="1791739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26D4D5A-1A64-49EA-9F46-07C19C613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25" y="4343400"/>
            <a:ext cx="2966745" cy="1694519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</p:spTree>
  </p:cSld>
  <p:clrMapOvr>
    <a:masterClrMapping/>
  </p:clrMapOvr>
  <p:transition spd="med" advTm="2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utoUpdateAnimBg="0"/>
      <p:bldP spid="17411" grpId="0" build="p" autoUpdateAnimBg="0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14313" y="476250"/>
            <a:ext cx="8929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altLang="pl-PL" sz="2400" b="1">
                <a:solidFill>
                  <a:srgbClr val="002060"/>
                </a:solidFill>
                <a:latin typeface="Times New Roman" pitchFamily="18" charset="0"/>
              </a:rPr>
              <a:t>Ośrodek dysponuje własnymi środkami transportu</a:t>
            </a:r>
            <a:r>
              <a:rPr lang="pl-PL" altLang="pl-PL" sz="2400" b="1">
                <a:solidFill>
                  <a:srgbClr val="3333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900113" y="5343525"/>
            <a:ext cx="7696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pl-PL" altLang="pl-PL" sz="2000">
              <a:latin typeface="Times New Roman" pitchFamily="18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3556000" y="5597245"/>
            <a:ext cx="5588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altLang="pl-PL" sz="2000">
                <a:solidFill>
                  <a:srgbClr val="002060"/>
                </a:solidFill>
                <a:latin typeface="Times New Roman" pitchFamily="18" charset="0"/>
              </a:rPr>
              <a:t>Legitymacje szkolne uprawniają do 78% zniżki przy przejazdach środkami komunikacji publicznej. Zniżka ta dotyczy również podróżujących z uczniami opiekunów.</a:t>
            </a:r>
          </a:p>
        </p:txBody>
      </p:sp>
      <p:pic>
        <p:nvPicPr>
          <p:cNvPr id="1026" name="Picture 2" descr="C:\Users\jola\Desktop\zdjecia do plakatu\DSC_0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0331" y="1079460"/>
            <a:ext cx="3115469" cy="204654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</p:pic>
      <p:pic>
        <p:nvPicPr>
          <p:cNvPr id="29704" name="Picture 8" descr="E:\DCIM\101OLYMP\P401149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9471" y="3381430"/>
            <a:ext cx="2839537" cy="2131931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1630812-C92F-45E9-AEFE-BC1645BC4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13" y="3531942"/>
            <a:ext cx="2540001" cy="308771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03D4588-AB0E-4A93-9005-F11BF25FD0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43" y="1076325"/>
            <a:ext cx="3543670" cy="209550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6EB0347A-3440-4CAB-9B70-8A56BFF470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2330"/>
          <a:stretch/>
        </p:blipFill>
        <p:spPr>
          <a:xfrm>
            <a:off x="6605140" y="3320681"/>
            <a:ext cx="1872775" cy="227644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</p:cSld>
  <p:clrMapOvr>
    <a:masterClrMapping/>
  </p:clrMapOvr>
  <p:transition spd="slow" advTm="19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1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1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100"/>
                            </p:stCondLst>
                            <p:childTnLst>
                              <p:par>
                                <p:cTn id="5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5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1EB17DF8-E58D-42A6-81AF-6D66860A204E}"/>
              </a:ext>
            </a:extLst>
          </p:cNvPr>
          <p:cNvSpPr txBox="1"/>
          <p:nvPr/>
        </p:nvSpPr>
        <p:spPr>
          <a:xfrm>
            <a:off x="980417" y="66877"/>
            <a:ext cx="6887143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pl-PL" sz="2400" b="1" dirty="0">
                <a:latin typeface="Times New Roman"/>
                <a:cs typeface="Times New Roman"/>
              </a:rPr>
              <a:t>Rozbudowaliśmy Ośrodek o budynek do rehabilitacji zawodowej, społecznej i ruchowej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E31040A9-0D7B-4AE0-A5E4-51FBABBE0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7065" y="3876750"/>
            <a:ext cx="21409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altLang="pl-PL" sz="1600" b="1" dirty="0">
                <a:latin typeface="Times New Roman"/>
                <a:cs typeface="Times New Roman"/>
              </a:rPr>
              <a:t>Podpisanie Aktu Erekcyjnego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D1448EE-67B8-40E8-A863-3E48A4021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19" y="4168414"/>
            <a:ext cx="3496945" cy="2622709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9B390D9-8ADA-4639-B499-A3EAE87FB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6" y="1243525"/>
            <a:ext cx="3496946" cy="262271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90F07B49-F85F-4E80-8E32-5FA2A2487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869" y="984113"/>
            <a:ext cx="3610186" cy="2707640"/>
          </a:xfrm>
          <a:prstGeom prst="rect">
            <a:avLst/>
          </a:prstGeom>
          <a:ln w="25400">
            <a:solidFill>
              <a:srgbClr val="92D050"/>
            </a:solidFill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6B9AD87D-039F-498C-B40A-0C391A7D7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996" y="2891808"/>
            <a:ext cx="3470994" cy="2603246"/>
          </a:xfrm>
          <a:prstGeom prst="rect">
            <a:avLst/>
          </a:prstGeom>
          <a:ln w="25400">
            <a:solidFill>
              <a:srgbClr val="A30D9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83B539-F98F-4E1C-BD91-1E05427C1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798" y="4439066"/>
            <a:ext cx="3470994" cy="2308585"/>
          </a:xfrm>
          <a:prstGeom prst="rect">
            <a:avLst/>
          </a:prstGeom>
          <a:noFill/>
          <a:ln w="254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19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9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9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94497" y="719243"/>
            <a:ext cx="7772400" cy="731838"/>
          </a:xfrm>
        </p:spPr>
        <p:txBody>
          <a:bodyPr/>
          <a:lstStyle/>
          <a:p>
            <a:pPr eaLnBrk="1" hangingPunct="1"/>
            <a:r>
              <a:rPr lang="pl-PL" altLang="pl-PL" sz="2400" b="1">
                <a:solidFill>
                  <a:srgbClr val="3333FF"/>
                </a:solidFill>
                <a:latin typeface="Times New Roman" pitchFamily="18" charset="0"/>
              </a:rPr>
              <a:t>Wykaz dokumentów dla kandydatów do Szkoły Podstawowej w Broninie:</a:t>
            </a:r>
          </a:p>
        </p:txBody>
      </p:sp>
      <p:sp>
        <p:nvSpPr>
          <p:cNvPr id="33795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14400" y="1899685"/>
            <a:ext cx="7988300" cy="137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l-PL" altLang="pl-PL" sz="2400" b="1">
                <a:latin typeface="Times New Roman" pitchFamily="18" charset="0"/>
              </a:rPr>
              <a:t>Wniosek o przyjęcie do szkoły wraz z kartą zgłoszenia;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2400" b="1">
                <a:latin typeface="Times New Roman" pitchFamily="18" charset="0"/>
              </a:rPr>
              <a:t>Aktualne orzeczenie wydane przez poradnię psychologiczno- pedagogiczną.                                       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62000" y="5334000"/>
            <a:ext cx="77247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altLang="pl-PL" sz="2000" b="1">
                <a:solidFill>
                  <a:srgbClr val="A50021"/>
                </a:solidFill>
                <a:latin typeface="Times New Roman" pitchFamily="18" charset="0"/>
              </a:rPr>
              <a:t>Rodzice ubiegający się o przyjęcie ucznia do SOSW składają wniosek                 w Starostwie Powiatowym z prośbą o skierowanie do Ośrodka. </a:t>
            </a:r>
          </a:p>
        </p:txBody>
      </p:sp>
      <p:sp>
        <p:nvSpPr>
          <p:cNvPr id="5" name="Prostokąt 4"/>
          <p:cNvSpPr>
            <a:spLocks noChangeArrowheads="1"/>
          </p:cNvSpPr>
          <p:nvPr/>
        </p:nvSpPr>
        <p:spPr bwMode="auto">
          <a:xfrm>
            <a:off x="1295400" y="3596378"/>
            <a:ext cx="5791200" cy="127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pl-PL" altLang="pl-PL" sz="2400" u="sng">
                <a:latin typeface="Times New Roman" panose="02020603050405020304" pitchFamily="18" charset="0"/>
                <a:cs typeface="Times New Roman" panose="02020603050405020304" pitchFamily="18" charset="0"/>
              </a:rPr>
              <a:t>Dodatkowe dokumenty: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- 2 zdjęcia legitymacyjne,	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inne informacje, m. in. o stanie zdrowia,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odpis aktu urodzenia (do wglądu). </a:t>
            </a:r>
          </a:p>
        </p:txBody>
      </p:sp>
      <p:pic>
        <p:nvPicPr>
          <p:cNvPr id="6" name="Picture 3" descr="logo">
            <a:extLst>
              <a:ext uri="{FF2B5EF4-FFF2-40B4-BE49-F238E27FC236}">
                <a16:creationId xmlns:a16="http://schemas.microsoft.com/office/drawing/2014/main" id="{38AB1274-3823-429C-8642-6554D4304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/>
          </a:blip>
          <a:srcRect/>
          <a:stretch>
            <a:fillRect/>
          </a:stretch>
        </p:blipFill>
        <p:spPr bwMode="auto">
          <a:xfrm>
            <a:off x="214749" y="160041"/>
            <a:ext cx="1097842" cy="1120775"/>
          </a:xfrm>
          <a:prstGeom prst="rect">
            <a:avLst/>
          </a:prstGeom>
          <a:noFill/>
          <a:ln w="15875">
            <a:solidFill>
              <a:srgbClr val="3333CC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Tm="20000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autoUpdateAnimBg="0"/>
      <p:bldP spid="33795" grpId="0" build="p"/>
      <p:bldP spid="33796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731838"/>
          </a:xfrm>
        </p:spPr>
        <p:txBody>
          <a:bodyPr/>
          <a:lstStyle/>
          <a:p>
            <a:pPr eaLnBrk="1" hangingPunct="1"/>
            <a:r>
              <a:rPr lang="pl-PL" altLang="pl-PL" sz="2400" b="1">
                <a:solidFill>
                  <a:srgbClr val="3333FF"/>
                </a:solidFill>
                <a:latin typeface="Times New Roman" pitchFamily="18" charset="0"/>
              </a:rPr>
              <a:t>Wykaz dokumentów dla kandydatów </a:t>
            </a:r>
            <a:br>
              <a:rPr lang="pl-PL" altLang="pl-PL" sz="2400" b="1">
                <a:solidFill>
                  <a:srgbClr val="3333FF"/>
                </a:solidFill>
                <a:latin typeface="Times New Roman" pitchFamily="18" charset="0"/>
              </a:rPr>
            </a:br>
            <a:r>
              <a:rPr lang="pl-PL" altLang="pl-PL" sz="2400" b="1">
                <a:solidFill>
                  <a:srgbClr val="3333FF"/>
                </a:solidFill>
                <a:latin typeface="Times New Roman" pitchFamily="18" charset="0"/>
              </a:rPr>
              <a:t>do Branżowej Szkoły I Stopnia w Broninie:</a:t>
            </a:r>
          </a:p>
        </p:txBody>
      </p:sp>
      <p:sp>
        <p:nvSpPr>
          <p:cNvPr id="33795" name="Text Box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307726"/>
            <a:ext cx="7988300" cy="2590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l-PL" altLang="pl-PL" sz="2400" b="1" dirty="0">
                <a:latin typeface="Times New Roman" pitchFamily="18" charset="0"/>
              </a:rPr>
              <a:t>Wniosek o przyjęcie do szkoły wraz z kartą zgłoszenia;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2400" b="1" dirty="0">
                <a:latin typeface="Times New Roman" pitchFamily="18" charset="0"/>
              </a:rPr>
              <a:t>Aktualne orzeczenie wydane przez poradnię psychologiczno- pedagogiczną;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2400" b="1" dirty="0">
                <a:latin typeface="Times New Roman" pitchFamily="18" charset="0"/>
              </a:rPr>
              <a:t>Świadectwo ukończenia szkoły podstawowej (oryginał);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2400" b="1" dirty="0">
                <a:latin typeface="Times New Roman" pitchFamily="18" charset="0"/>
              </a:rPr>
              <a:t>Zaświadczenie OKE o wynikach egzaminu ósmoklasisty (oryginał);           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2400" b="1" dirty="0">
                <a:latin typeface="Times New Roman" pitchFamily="18" charset="0"/>
              </a:rPr>
              <a:t>Zaświadczenie lekarskie o braku przeciwwskazań zdrowotnych do kształcenia w określonym zawodzie. 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l-PL" altLang="pl-PL" sz="2400" b="1" dirty="0">
                <a:latin typeface="Times New Roman" pitchFamily="18" charset="0"/>
              </a:rPr>
              <a:t>      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52400" y="5997714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altLang="pl-PL" sz="2000" b="1">
                <a:solidFill>
                  <a:srgbClr val="A50021"/>
                </a:solidFill>
                <a:latin typeface="Times New Roman" pitchFamily="18" charset="0"/>
              </a:rPr>
              <a:t>Absolwent szkoły podstawowej ubiegający się o przyjęcie do SOSW składa wniosek w Starostwie Powiatowym z prośbą o skierowanie do Ośrodka. </a:t>
            </a:r>
          </a:p>
        </p:txBody>
      </p:sp>
      <p:sp>
        <p:nvSpPr>
          <p:cNvPr id="5" name="Prostokąt 4"/>
          <p:cNvSpPr>
            <a:spLocks noChangeArrowheads="1"/>
          </p:cNvSpPr>
          <p:nvPr/>
        </p:nvSpPr>
        <p:spPr bwMode="auto">
          <a:xfrm>
            <a:off x="1103190" y="4180208"/>
            <a:ext cx="457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pl-PL" altLang="pl-PL" sz="2000" u="sng">
                <a:latin typeface="Times New Roman" pitchFamily="18" charset="0"/>
              </a:rPr>
              <a:t>Dodatkowe dokumenty: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2000">
                <a:latin typeface="Times New Roman" pitchFamily="18" charset="0"/>
              </a:rPr>
              <a:t>- 2 zdjęcia legitymacyjne,	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2000">
                <a:latin typeface="Times New Roman" pitchFamily="18" charset="0"/>
              </a:rPr>
              <a:t>- opinia wychowawcy klasy,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2000">
                <a:latin typeface="Times New Roman" pitchFamily="18" charset="0"/>
              </a:rPr>
              <a:t>- inne informacje, m. in. o stanie zdrowia,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2000">
                <a:latin typeface="Times New Roman" pitchFamily="18" charset="0"/>
              </a:rPr>
              <a:t>- odpis aktu urodzenia (do wglądu),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2000">
                <a:latin typeface="Times New Roman" pitchFamily="18" charset="0"/>
              </a:rPr>
              <a:t>- poświadczenie zameldowania.</a:t>
            </a:r>
            <a:r>
              <a:rPr lang="pl-PL" altLang="pl-PL" sz="2000"/>
              <a:t> </a:t>
            </a:r>
          </a:p>
        </p:txBody>
      </p:sp>
      <p:pic>
        <p:nvPicPr>
          <p:cNvPr id="6" name="Picture 3" descr="logo">
            <a:extLst>
              <a:ext uri="{FF2B5EF4-FFF2-40B4-BE49-F238E27FC236}">
                <a16:creationId xmlns:a16="http://schemas.microsoft.com/office/drawing/2014/main" id="{7C43F608-4C37-4A21-B842-9251932A5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/>
          </a:blip>
          <a:srcRect/>
          <a:stretch>
            <a:fillRect/>
          </a:stretch>
        </p:blipFill>
        <p:spPr bwMode="auto">
          <a:xfrm>
            <a:off x="178319" y="114503"/>
            <a:ext cx="1097842" cy="1120775"/>
          </a:xfrm>
          <a:prstGeom prst="rect">
            <a:avLst/>
          </a:prstGeom>
          <a:noFill/>
          <a:ln w="15875">
            <a:solidFill>
              <a:srgbClr val="3333CC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 advTm="2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4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autoUpdateAnimBg="0"/>
      <p:bldP spid="33795" grpId="0" build="p"/>
      <p:bldP spid="33796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03275"/>
          </a:xfrm>
        </p:spPr>
        <p:txBody>
          <a:bodyPr/>
          <a:lstStyle/>
          <a:p>
            <a:pPr eaLnBrk="1" hangingPunct="1"/>
            <a:r>
              <a:rPr lang="pl-PL" altLang="pl-PL" sz="2400" b="1">
                <a:solidFill>
                  <a:srgbClr val="0000FF"/>
                </a:solidFill>
                <a:latin typeface="Times New Roman" pitchFamily="18" charset="0"/>
              </a:rPr>
              <a:t>Wykaz dokumentów dla kandydatów do Szkoły Przysposabiającej do Pracy w Broninie: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371600"/>
            <a:ext cx="7775575" cy="179647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l-PL" altLang="pl-PL" sz="2400" b="1" dirty="0">
                <a:latin typeface="Times New Roman" pitchFamily="18" charset="0"/>
              </a:rPr>
              <a:t>Wniosek o przyjęcie do szkoły wraz z kartą zgłoszenia;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2400" b="1" dirty="0">
                <a:latin typeface="Times New Roman" pitchFamily="18" charset="0"/>
              </a:rPr>
              <a:t>Aktualne orzeczenie wydane przez poradnię psychologiczno- pedagogiczną;                                      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2400" b="1" dirty="0">
                <a:latin typeface="Times New Roman" pitchFamily="18" charset="0"/>
              </a:rPr>
              <a:t>Świadectwo ukończenia szkoły podstawowej (oryginał);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endParaRPr lang="pl-PL" altLang="pl-PL" sz="2400" b="1" dirty="0"/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76238" y="5370513"/>
            <a:ext cx="8299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pl-PL" altLang="pl-PL" sz="2000">
              <a:latin typeface="Times New Roman" pitchFamily="18" charset="0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457200" y="5767388"/>
            <a:ext cx="8686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altLang="pl-PL" sz="2000" b="1">
                <a:solidFill>
                  <a:srgbClr val="A50021"/>
                </a:solidFill>
                <a:latin typeface="Times New Roman" pitchFamily="18" charset="0"/>
              </a:rPr>
              <a:t>Absolwent szkoły podstawowej ubiegający się o przyjęcie do SOSW składa wniosek w Starostwie Powiatowym z prośbą o skierowanie do Ośrodka.</a:t>
            </a:r>
          </a:p>
        </p:txBody>
      </p:sp>
      <p:sp>
        <p:nvSpPr>
          <p:cNvPr id="6" name="Prostokąt 5"/>
          <p:cNvSpPr>
            <a:spLocks noChangeArrowheads="1"/>
          </p:cNvSpPr>
          <p:nvPr/>
        </p:nvSpPr>
        <p:spPr bwMode="auto">
          <a:xfrm>
            <a:off x="1371600" y="3543524"/>
            <a:ext cx="4572000" cy="1618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pl-PL" altLang="pl-PL" sz="2000" u="sng">
                <a:latin typeface="Times New Roman" pitchFamily="18" charset="0"/>
              </a:rPr>
              <a:t>Dodatkowe dokumenty</a:t>
            </a:r>
            <a:r>
              <a:rPr lang="pl-PL" altLang="pl-PL" sz="2000">
                <a:latin typeface="Times New Roman" pitchFamily="18" charset="0"/>
              </a:rPr>
              <a:t>: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2000">
                <a:latin typeface="Times New Roman" pitchFamily="18" charset="0"/>
              </a:rPr>
              <a:t>- 2 zdjęcia legitymacyjne,	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2000">
                <a:latin typeface="Times New Roman" pitchFamily="18" charset="0"/>
              </a:rPr>
              <a:t>- opinia wychowawcy klasy,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2000">
                <a:latin typeface="Times New Roman" pitchFamily="18" charset="0"/>
              </a:rPr>
              <a:t>- inne informacje, m. in. o stanie zdrowia,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2000">
                <a:latin typeface="Times New Roman" pitchFamily="18" charset="0"/>
              </a:rPr>
              <a:t>- odpis aktu urodzenia (do wglądu),</a:t>
            </a:r>
          </a:p>
          <a:p>
            <a:pPr eaLnBrk="1" hangingPunct="1">
              <a:lnSpc>
                <a:spcPct val="80000"/>
              </a:lnSpc>
            </a:pPr>
            <a:r>
              <a:rPr lang="pl-PL" altLang="pl-PL" sz="2000">
                <a:latin typeface="Times New Roman" pitchFamily="18" charset="0"/>
              </a:rPr>
              <a:t>- poświadczenie zameldowania.</a:t>
            </a:r>
            <a:r>
              <a:rPr lang="pl-PL" altLang="pl-PL" sz="2400"/>
              <a:t> </a:t>
            </a:r>
          </a:p>
        </p:txBody>
      </p:sp>
      <p:pic>
        <p:nvPicPr>
          <p:cNvPr id="7" name="Picture 3" descr="logo">
            <a:extLst>
              <a:ext uri="{FF2B5EF4-FFF2-40B4-BE49-F238E27FC236}">
                <a16:creationId xmlns:a16="http://schemas.microsoft.com/office/drawing/2014/main" id="{36A0A1FF-48D5-49AA-94DD-80103CC1D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/>
          </a:blip>
          <a:srcRect/>
          <a:stretch>
            <a:fillRect/>
          </a:stretch>
        </p:blipFill>
        <p:spPr bwMode="auto">
          <a:xfrm>
            <a:off x="196534" y="150934"/>
            <a:ext cx="1097842" cy="1120775"/>
          </a:xfrm>
          <a:prstGeom prst="rect">
            <a:avLst/>
          </a:prstGeom>
          <a:noFill/>
          <a:ln w="15875">
            <a:solidFill>
              <a:srgbClr val="3333CC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Tm="22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37891" grpId="0" build="p"/>
      <p:bldP spid="37893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19200" y="1752600"/>
            <a:ext cx="8569325" cy="3581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l-PL" sz="9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 </a:t>
            </a:r>
            <a:endParaRPr lang="pl-PL" sz="900">
              <a:solidFill>
                <a:srgbClr val="0000CC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pl-PL" sz="8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l-PL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						  Bronina 59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l-PL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 					    28-100 Busko-Zdrój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pl-PL" sz="24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l-PL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					  tel./ fax (41) 378 68 58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l-PL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                  </a:t>
            </a:r>
            <a:r>
              <a:rPr lang="pl-PL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     </a:t>
            </a:r>
            <a:r>
              <a:rPr lang="pl-PL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    tel. 882118311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pl-PL" sz="2400" b="1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l-PL" sz="2400" b="1">
                <a:effectLst>
                  <a:outerShdw blurRad="38100" dist="38100" dir="2700000" algn="tl">
                    <a:srgbClr val="FFFFFF"/>
                  </a:outerShdw>
                </a:effectLst>
              </a:rPr>
              <a:t>      		     e-mail: </a:t>
            </a:r>
            <a:r>
              <a:rPr lang="pl-PL" sz="2400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3"/>
              </a:rPr>
              <a:t>sosw</a:t>
            </a:r>
            <a:r>
              <a:rPr lang="pl-PL" sz="2400" b="1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3"/>
              </a:rPr>
              <a:t>@sosw-bronina.edu.pl</a:t>
            </a:r>
            <a:endParaRPr lang="pl-PL" sz="2400" b="1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pl-PL" sz="2400" b="1">
              <a:solidFill>
                <a:srgbClr val="0099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l-PL" sz="2400" b="1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		</a:t>
            </a:r>
            <a:endParaRPr lang="pl-PL" sz="2400" b="1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pl-PL" sz="2400" b="1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pl-PL" sz="800"/>
              <a:t> </a:t>
            </a:r>
          </a:p>
        </p:txBody>
      </p:sp>
      <p:pic>
        <p:nvPicPr>
          <p:cNvPr id="39939" name="Picture 3" descr="logo"/>
          <p:cNvPicPr>
            <a:picLocks noChangeAspect="1" noChangeArrowheads="1"/>
          </p:cNvPicPr>
          <p:nvPr/>
        </p:nvPicPr>
        <p:blipFill>
          <a:blip r:embed="rId4">
            <a:lum bright="-6000"/>
          </a:blip>
          <a:srcRect/>
          <a:stretch>
            <a:fillRect/>
          </a:stretch>
        </p:blipFill>
        <p:spPr bwMode="auto">
          <a:xfrm>
            <a:off x="381000" y="1524000"/>
            <a:ext cx="2963863" cy="3025775"/>
          </a:xfrm>
          <a:prstGeom prst="rect">
            <a:avLst/>
          </a:prstGeom>
          <a:noFill/>
          <a:ln w="15875">
            <a:solidFill>
              <a:srgbClr val="3333CC"/>
            </a:solidFill>
            <a:miter lim="800000"/>
            <a:headEnd/>
            <a:tailEnd/>
          </a:ln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955688" y="649370"/>
            <a:ext cx="7162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OŚRODEK SZKOLNO-WYCHOWAWCZY</a:t>
            </a:r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983974" y="5562600"/>
            <a:ext cx="67818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b="1">
                <a:effectLst>
                  <a:outerShdw blurRad="38100" dist="38100" dir="2700000" algn="tl">
                    <a:srgbClr val="FFFFFF"/>
                  </a:outerShdw>
                </a:effectLst>
              </a:rPr>
              <a:t>nasza strona:</a:t>
            </a:r>
          </a:p>
          <a:p>
            <a:pPr algn="ctr" eaLnBrk="1" hangingPunct="1">
              <a:defRPr/>
            </a:pPr>
            <a:r>
              <a:rPr lang="pl-PL" sz="4000" b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www.sosw-bronina.edu.pl</a:t>
            </a:r>
          </a:p>
        </p:txBody>
      </p:sp>
    </p:spTree>
  </p:cSld>
  <p:clrMapOvr>
    <a:masterClrMapping/>
  </p:clrMapOvr>
  <p:transition spd="slow" advTm="29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9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9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9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9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9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9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9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9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build="p" autoUpdateAnimBg="0" advAuto="1000"/>
      <p:bldP spid="21509" grpId="0"/>
      <p:bldP spid="2867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381000"/>
            <a:ext cx="5070475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AutoShape 5"/>
          <p:cNvSpPr>
            <a:spLocks noChangeArrowheads="1"/>
          </p:cNvSpPr>
          <p:nvPr/>
        </p:nvSpPr>
        <p:spPr bwMode="auto">
          <a:xfrm>
            <a:off x="6172200" y="1981200"/>
            <a:ext cx="503238" cy="504825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pl-PL" altLang="pl-PL" sz="20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611188" y="2349500"/>
            <a:ext cx="237648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24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PLAN DOJAZDU       DO    OŚRODKA</a:t>
            </a:r>
          </a:p>
        </p:txBody>
      </p:sp>
      <p:sp>
        <p:nvSpPr>
          <p:cNvPr id="2" name="AutoShape 5"/>
          <p:cNvSpPr>
            <a:spLocks noChangeArrowheads="1"/>
          </p:cNvSpPr>
          <p:nvPr/>
        </p:nvSpPr>
        <p:spPr bwMode="auto">
          <a:xfrm>
            <a:off x="6156325" y="1989138"/>
            <a:ext cx="503238" cy="504825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pl-PL" altLang="pl-PL" sz="2000">
              <a:solidFill>
                <a:srgbClr val="FFFF00"/>
              </a:solidFill>
              <a:latin typeface="Times New Roman" pitchFamily="18" charset="0"/>
            </a:endParaRPr>
          </a:p>
        </p:txBody>
      </p:sp>
      <p:grpSp>
        <p:nvGrpSpPr>
          <p:cNvPr id="37895" name="Group 6"/>
          <p:cNvGrpSpPr>
            <a:grpSpLocks/>
          </p:cNvGrpSpPr>
          <p:nvPr/>
        </p:nvGrpSpPr>
        <p:grpSpPr bwMode="auto">
          <a:xfrm>
            <a:off x="7451725" y="1700213"/>
            <a:ext cx="142875" cy="144462"/>
            <a:chOff x="6997" y="4477"/>
            <a:chExt cx="360" cy="360"/>
          </a:xfrm>
        </p:grpSpPr>
        <p:sp>
          <p:nvSpPr>
            <p:cNvPr id="37948" name="Line 7"/>
            <p:cNvSpPr>
              <a:spLocks noChangeShapeType="1"/>
            </p:cNvSpPr>
            <p:nvPr/>
          </p:nvSpPr>
          <p:spPr bwMode="auto">
            <a:xfrm flipV="1">
              <a:off x="6997" y="447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949" name="Line 8"/>
            <p:cNvSpPr>
              <a:spLocks noChangeShapeType="1"/>
            </p:cNvSpPr>
            <p:nvPr/>
          </p:nvSpPr>
          <p:spPr bwMode="auto">
            <a:xfrm>
              <a:off x="7177" y="447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950" name="Line 9"/>
            <p:cNvSpPr>
              <a:spLocks noChangeShapeType="1"/>
            </p:cNvSpPr>
            <p:nvPr/>
          </p:nvSpPr>
          <p:spPr bwMode="auto">
            <a:xfrm flipH="1">
              <a:off x="6997" y="465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951" name="Line 10"/>
            <p:cNvSpPr>
              <a:spLocks noChangeShapeType="1"/>
            </p:cNvSpPr>
            <p:nvPr/>
          </p:nvSpPr>
          <p:spPr bwMode="auto">
            <a:xfrm>
              <a:off x="7177" y="465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37896" name="Group 11"/>
          <p:cNvGrpSpPr>
            <a:grpSpLocks/>
          </p:cNvGrpSpPr>
          <p:nvPr/>
        </p:nvGrpSpPr>
        <p:grpSpPr bwMode="auto">
          <a:xfrm>
            <a:off x="7380288" y="1989138"/>
            <a:ext cx="114300" cy="114300"/>
            <a:chOff x="6997" y="4477"/>
            <a:chExt cx="360" cy="360"/>
          </a:xfrm>
        </p:grpSpPr>
        <p:sp>
          <p:nvSpPr>
            <p:cNvPr id="37944" name="Line 12"/>
            <p:cNvSpPr>
              <a:spLocks noChangeShapeType="1"/>
            </p:cNvSpPr>
            <p:nvPr/>
          </p:nvSpPr>
          <p:spPr bwMode="auto">
            <a:xfrm flipV="1">
              <a:off x="6997" y="447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945" name="Line 13"/>
            <p:cNvSpPr>
              <a:spLocks noChangeShapeType="1"/>
            </p:cNvSpPr>
            <p:nvPr/>
          </p:nvSpPr>
          <p:spPr bwMode="auto">
            <a:xfrm>
              <a:off x="7177" y="447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946" name="Line 14"/>
            <p:cNvSpPr>
              <a:spLocks noChangeShapeType="1"/>
            </p:cNvSpPr>
            <p:nvPr/>
          </p:nvSpPr>
          <p:spPr bwMode="auto">
            <a:xfrm flipH="1">
              <a:off x="6997" y="465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947" name="Line 15"/>
            <p:cNvSpPr>
              <a:spLocks noChangeShapeType="1"/>
            </p:cNvSpPr>
            <p:nvPr/>
          </p:nvSpPr>
          <p:spPr bwMode="auto">
            <a:xfrm>
              <a:off x="7177" y="465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37897" name="Group 16"/>
          <p:cNvGrpSpPr>
            <a:grpSpLocks/>
          </p:cNvGrpSpPr>
          <p:nvPr/>
        </p:nvGrpSpPr>
        <p:grpSpPr bwMode="auto">
          <a:xfrm>
            <a:off x="7740650" y="1916113"/>
            <a:ext cx="114300" cy="114300"/>
            <a:chOff x="6997" y="4477"/>
            <a:chExt cx="360" cy="360"/>
          </a:xfrm>
        </p:grpSpPr>
        <p:sp>
          <p:nvSpPr>
            <p:cNvPr id="37940" name="Line 17"/>
            <p:cNvSpPr>
              <a:spLocks noChangeShapeType="1"/>
            </p:cNvSpPr>
            <p:nvPr/>
          </p:nvSpPr>
          <p:spPr bwMode="auto">
            <a:xfrm flipV="1">
              <a:off x="6997" y="447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941" name="Line 18"/>
            <p:cNvSpPr>
              <a:spLocks noChangeShapeType="1"/>
            </p:cNvSpPr>
            <p:nvPr/>
          </p:nvSpPr>
          <p:spPr bwMode="auto">
            <a:xfrm>
              <a:off x="7177" y="447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942" name="Line 19"/>
            <p:cNvSpPr>
              <a:spLocks noChangeShapeType="1"/>
            </p:cNvSpPr>
            <p:nvPr/>
          </p:nvSpPr>
          <p:spPr bwMode="auto">
            <a:xfrm flipH="1">
              <a:off x="6997" y="465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943" name="Line 20"/>
            <p:cNvSpPr>
              <a:spLocks noChangeShapeType="1"/>
            </p:cNvSpPr>
            <p:nvPr/>
          </p:nvSpPr>
          <p:spPr bwMode="auto">
            <a:xfrm>
              <a:off x="7177" y="465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37898" name="Group 21"/>
          <p:cNvGrpSpPr>
            <a:grpSpLocks/>
          </p:cNvGrpSpPr>
          <p:nvPr/>
        </p:nvGrpSpPr>
        <p:grpSpPr bwMode="auto">
          <a:xfrm>
            <a:off x="7812088" y="2133600"/>
            <a:ext cx="114300" cy="114300"/>
            <a:chOff x="6997" y="4477"/>
            <a:chExt cx="360" cy="360"/>
          </a:xfrm>
        </p:grpSpPr>
        <p:sp>
          <p:nvSpPr>
            <p:cNvPr id="37936" name="Line 22"/>
            <p:cNvSpPr>
              <a:spLocks noChangeShapeType="1"/>
            </p:cNvSpPr>
            <p:nvPr/>
          </p:nvSpPr>
          <p:spPr bwMode="auto">
            <a:xfrm flipV="1">
              <a:off x="6997" y="447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937" name="Line 23"/>
            <p:cNvSpPr>
              <a:spLocks noChangeShapeType="1"/>
            </p:cNvSpPr>
            <p:nvPr/>
          </p:nvSpPr>
          <p:spPr bwMode="auto">
            <a:xfrm>
              <a:off x="7177" y="447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938" name="Line 24"/>
            <p:cNvSpPr>
              <a:spLocks noChangeShapeType="1"/>
            </p:cNvSpPr>
            <p:nvPr/>
          </p:nvSpPr>
          <p:spPr bwMode="auto">
            <a:xfrm flipH="1">
              <a:off x="6997" y="465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939" name="Line 25"/>
            <p:cNvSpPr>
              <a:spLocks noChangeShapeType="1"/>
            </p:cNvSpPr>
            <p:nvPr/>
          </p:nvSpPr>
          <p:spPr bwMode="auto">
            <a:xfrm>
              <a:off x="7177" y="465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37899" name="Group 26"/>
          <p:cNvGrpSpPr>
            <a:grpSpLocks/>
          </p:cNvGrpSpPr>
          <p:nvPr/>
        </p:nvGrpSpPr>
        <p:grpSpPr bwMode="auto">
          <a:xfrm>
            <a:off x="7812088" y="2420938"/>
            <a:ext cx="114300" cy="114300"/>
            <a:chOff x="6997" y="4477"/>
            <a:chExt cx="360" cy="360"/>
          </a:xfrm>
        </p:grpSpPr>
        <p:sp>
          <p:nvSpPr>
            <p:cNvPr id="37932" name="Line 27"/>
            <p:cNvSpPr>
              <a:spLocks noChangeShapeType="1"/>
            </p:cNvSpPr>
            <p:nvPr/>
          </p:nvSpPr>
          <p:spPr bwMode="auto">
            <a:xfrm flipV="1">
              <a:off x="6997" y="447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933" name="Line 28"/>
            <p:cNvSpPr>
              <a:spLocks noChangeShapeType="1"/>
            </p:cNvSpPr>
            <p:nvPr/>
          </p:nvSpPr>
          <p:spPr bwMode="auto">
            <a:xfrm>
              <a:off x="7177" y="447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934" name="Line 29"/>
            <p:cNvSpPr>
              <a:spLocks noChangeShapeType="1"/>
            </p:cNvSpPr>
            <p:nvPr/>
          </p:nvSpPr>
          <p:spPr bwMode="auto">
            <a:xfrm flipH="1">
              <a:off x="6997" y="465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935" name="Line 30"/>
            <p:cNvSpPr>
              <a:spLocks noChangeShapeType="1"/>
            </p:cNvSpPr>
            <p:nvPr/>
          </p:nvSpPr>
          <p:spPr bwMode="auto">
            <a:xfrm>
              <a:off x="7177" y="465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37900" name="Group 31"/>
          <p:cNvGrpSpPr>
            <a:grpSpLocks/>
          </p:cNvGrpSpPr>
          <p:nvPr/>
        </p:nvGrpSpPr>
        <p:grpSpPr bwMode="auto">
          <a:xfrm>
            <a:off x="7524750" y="2205038"/>
            <a:ext cx="114300" cy="114300"/>
            <a:chOff x="6997" y="4477"/>
            <a:chExt cx="360" cy="360"/>
          </a:xfrm>
        </p:grpSpPr>
        <p:sp>
          <p:nvSpPr>
            <p:cNvPr id="37928" name="Line 32"/>
            <p:cNvSpPr>
              <a:spLocks noChangeShapeType="1"/>
            </p:cNvSpPr>
            <p:nvPr/>
          </p:nvSpPr>
          <p:spPr bwMode="auto">
            <a:xfrm flipV="1">
              <a:off x="6997" y="447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929" name="Line 33"/>
            <p:cNvSpPr>
              <a:spLocks noChangeShapeType="1"/>
            </p:cNvSpPr>
            <p:nvPr/>
          </p:nvSpPr>
          <p:spPr bwMode="auto">
            <a:xfrm>
              <a:off x="7177" y="447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930" name="Line 34"/>
            <p:cNvSpPr>
              <a:spLocks noChangeShapeType="1"/>
            </p:cNvSpPr>
            <p:nvPr/>
          </p:nvSpPr>
          <p:spPr bwMode="auto">
            <a:xfrm flipH="1">
              <a:off x="6997" y="465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931" name="Line 35"/>
            <p:cNvSpPr>
              <a:spLocks noChangeShapeType="1"/>
            </p:cNvSpPr>
            <p:nvPr/>
          </p:nvSpPr>
          <p:spPr bwMode="auto">
            <a:xfrm>
              <a:off x="7177" y="465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37901" name="Group 36"/>
          <p:cNvGrpSpPr>
            <a:grpSpLocks/>
          </p:cNvGrpSpPr>
          <p:nvPr/>
        </p:nvGrpSpPr>
        <p:grpSpPr bwMode="auto">
          <a:xfrm>
            <a:off x="8101013" y="1844675"/>
            <a:ext cx="114300" cy="114300"/>
            <a:chOff x="6997" y="4477"/>
            <a:chExt cx="360" cy="360"/>
          </a:xfrm>
        </p:grpSpPr>
        <p:sp>
          <p:nvSpPr>
            <p:cNvPr id="37924" name="Line 37"/>
            <p:cNvSpPr>
              <a:spLocks noChangeShapeType="1"/>
            </p:cNvSpPr>
            <p:nvPr/>
          </p:nvSpPr>
          <p:spPr bwMode="auto">
            <a:xfrm flipV="1">
              <a:off x="6997" y="447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925" name="Line 38"/>
            <p:cNvSpPr>
              <a:spLocks noChangeShapeType="1"/>
            </p:cNvSpPr>
            <p:nvPr/>
          </p:nvSpPr>
          <p:spPr bwMode="auto">
            <a:xfrm>
              <a:off x="7177" y="447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926" name="Line 39"/>
            <p:cNvSpPr>
              <a:spLocks noChangeShapeType="1"/>
            </p:cNvSpPr>
            <p:nvPr/>
          </p:nvSpPr>
          <p:spPr bwMode="auto">
            <a:xfrm flipH="1">
              <a:off x="6997" y="465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927" name="Line 40"/>
            <p:cNvSpPr>
              <a:spLocks noChangeShapeType="1"/>
            </p:cNvSpPr>
            <p:nvPr/>
          </p:nvSpPr>
          <p:spPr bwMode="auto">
            <a:xfrm>
              <a:off x="7177" y="465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37902" name="Group 41"/>
          <p:cNvGrpSpPr>
            <a:grpSpLocks/>
          </p:cNvGrpSpPr>
          <p:nvPr/>
        </p:nvGrpSpPr>
        <p:grpSpPr bwMode="auto">
          <a:xfrm>
            <a:off x="7956550" y="1628775"/>
            <a:ext cx="114300" cy="114300"/>
            <a:chOff x="6997" y="4477"/>
            <a:chExt cx="360" cy="360"/>
          </a:xfrm>
        </p:grpSpPr>
        <p:sp>
          <p:nvSpPr>
            <p:cNvPr id="37920" name="Line 42"/>
            <p:cNvSpPr>
              <a:spLocks noChangeShapeType="1"/>
            </p:cNvSpPr>
            <p:nvPr/>
          </p:nvSpPr>
          <p:spPr bwMode="auto">
            <a:xfrm flipV="1">
              <a:off x="6997" y="447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921" name="Line 43"/>
            <p:cNvSpPr>
              <a:spLocks noChangeShapeType="1"/>
            </p:cNvSpPr>
            <p:nvPr/>
          </p:nvSpPr>
          <p:spPr bwMode="auto">
            <a:xfrm>
              <a:off x="7177" y="447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922" name="Line 44"/>
            <p:cNvSpPr>
              <a:spLocks noChangeShapeType="1"/>
            </p:cNvSpPr>
            <p:nvPr/>
          </p:nvSpPr>
          <p:spPr bwMode="auto">
            <a:xfrm flipH="1">
              <a:off x="6997" y="465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923" name="Line 45"/>
            <p:cNvSpPr>
              <a:spLocks noChangeShapeType="1"/>
            </p:cNvSpPr>
            <p:nvPr/>
          </p:nvSpPr>
          <p:spPr bwMode="auto">
            <a:xfrm>
              <a:off x="7177" y="465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37903" name="Group 46"/>
          <p:cNvGrpSpPr>
            <a:grpSpLocks/>
          </p:cNvGrpSpPr>
          <p:nvPr/>
        </p:nvGrpSpPr>
        <p:grpSpPr bwMode="auto">
          <a:xfrm>
            <a:off x="8101013" y="2205038"/>
            <a:ext cx="114300" cy="114300"/>
            <a:chOff x="6997" y="4477"/>
            <a:chExt cx="360" cy="360"/>
          </a:xfrm>
        </p:grpSpPr>
        <p:sp>
          <p:nvSpPr>
            <p:cNvPr id="37916" name="Line 47"/>
            <p:cNvSpPr>
              <a:spLocks noChangeShapeType="1"/>
            </p:cNvSpPr>
            <p:nvPr/>
          </p:nvSpPr>
          <p:spPr bwMode="auto">
            <a:xfrm flipV="1">
              <a:off x="6997" y="447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917" name="Line 48"/>
            <p:cNvSpPr>
              <a:spLocks noChangeShapeType="1"/>
            </p:cNvSpPr>
            <p:nvPr/>
          </p:nvSpPr>
          <p:spPr bwMode="auto">
            <a:xfrm>
              <a:off x="7177" y="447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918" name="Line 49"/>
            <p:cNvSpPr>
              <a:spLocks noChangeShapeType="1"/>
            </p:cNvSpPr>
            <p:nvPr/>
          </p:nvSpPr>
          <p:spPr bwMode="auto">
            <a:xfrm flipH="1">
              <a:off x="6997" y="465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919" name="Line 50"/>
            <p:cNvSpPr>
              <a:spLocks noChangeShapeType="1"/>
            </p:cNvSpPr>
            <p:nvPr/>
          </p:nvSpPr>
          <p:spPr bwMode="auto">
            <a:xfrm>
              <a:off x="7177" y="465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37904" name="Group 51"/>
          <p:cNvGrpSpPr>
            <a:grpSpLocks/>
          </p:cNvGrpSpPr>
          <p:nvPr/>
        </p:nvGrpSpPr>
        <p:grpSpPr bwMode="auto">
          <a:xfrm>
            <a:off x="8316913" y="1916113"/>
            <a:ext cx="114300" cy="114300"/>
            <a:chOff x="6997" y="4477"/>
            <a:chExt cx="360" cy="360"/>
          </a:xfrm>
        </p:grpSpPr>
        <p:sp>
          <p:nvSpPr>
            <p:cNvPr id="37912" name="Line 52"/>
            <p:cNvSpPr>
              <a:spLocks noChangeShapeType="1"/>
            </p:cNvSpPr>
            <p:nvPr/>
          </p:nvSpPr>
          <p:spPr bwMode="auto">
            <a:xfrm flipV="1">
              <a:off x="6997" y="447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913" name="Line 53"/>
            <p:cNvSpPr>
              <a:spLocks noChangeShapeType="1"/>
            </p:cNvSpPr>
            <p:nvPr/>
          </p:nvSpPr>
          <p:spPr bwMode="auto">
            <a:xfrm>
              <a:off x="7177" y="447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914" name="Line 54"/>
            <p:cNvSpPr>
              <a:spLocks noChangeShapeType="1"/>
            </p:cNvSpPr>
            <p:nvPr/>
          </p:nvSpPr>
          <p:spPr bwMode="auto">
            <a:xfrm flipH="1">
              <a:off x="6997" y="465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915" name="Line 55"/>
            <p:cNvSpPr>
              <a:spLocks noChangeShapeType="1"/>
            </p:cNvSpPr>
            <p:nvPr/>
          </p:nvSpPr>
          <p:spPr bwMode="auto">
            <a:xfrm>
              <a:off x="7177" y="4657"/>
              <a:ext cx="180" cy="18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pic>
        <p:nvPicPr>
          <p:cNvPr id="37905" name="Picture 5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213491">
            <a:off x="4572000" y="1600200"/>
            <a:ext cx="8382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8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13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800"/>
                            </p:stCondLst>
                            <p:childTnLst>
                              <p:par>
                                <p:cTn id="18" presetID="19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23" presetID="19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/>
      <p:bldP spid="2" grpId="0" animBg="1" autoUpdateAnimBg="0"/>
      <p:bldP spid="2" grpId="1" animBg="1"/>
      <p:bldP spid="2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533400" y="0"/>
            <a:ext cx="8077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pl-PL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BRANŻOWA SZKOŁA I STOPNIA</a:t>
            </a:r>
          </a:p>
          <a:p>
            <a:pPr algn="ctr" eaLnBrk="1" hangingPunct="1">
              <a:spcBef>
                <a:spcPct val="50000"/>
              </a:spcBef>
              <a:defRPr/>
            </a:pPr>
            <a:endParaRPr lang="pl-PL" sz="3200" b="1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746125" y="660400"/>
            <a:ext cx="7702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altLang="pl-PL" sz="2000" b="1">
                <a:latin typeface="Times New Roman" pitchFamily="18" charset="0"/>
              </a:rPr>
              <a:t>Jest szkołą dla młodzieży                                                                    posiadającej orzeczenie o potrzebie kształcenia</a:t>
            </a:r>
            <a:r>
              <a:rPr lang="pl-PL" altLang="pl-PL" b="1">
                <a:latin typeface="Times New Roman" pitchFamily="18" charset="0"/>
              </a:rPr>
              <a:t> </a:t>
            </a:r>
            <a:r>
              <a:rPr lang="pl-PL" altLang="pl-PL" sz="2000" b="1">
                <a:latin typeface="Times New Roman" pitchFamily="18" charset="0"/>
              </a:rPr>
              <a:t>specjalnego.  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 flipV="1">
            <a:off x="452438" y="2667000"/>
            <a:ext cx="4352925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l-PL" altLang="pl-PL" sz="2200" b="1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pl-PL" altLang="pl-PL" sz="2200" b="1">
                <a:solidFill>
                  <a:srgbClr val="009900"/>
                </a:solidFill>
                <a:latin typeface="Times New Roman" pitchFamily="18" charset="0"/>
              </a:rPr>
              <a:t>PIEKARZ</a:t>
            </a:r>
            <a:r>
              <a:rPr lang="pl-PL" altLang="pl-PL" sz="2200" b="1">
                <a:solidFill>
                  <a:srgbClr val="00B050"/>
                </a:solidFill>
                <a:latin typeface="Times New Roman" pitchFamily="18" charset="0"/>
              </a:rPr>
              <a:t>  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0" y="2209800"/>
            <a:ext cx="579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l-PL" altLang="pl-PL" sz="2400" b="1">
                <a:solidFill>
                  <a:srgbClr val="0000CC"/>
                </a:solidFill>
                <a:latin typeface="Times New Roman" pitchFamily="18" charset="0"/>
              </a:rPr>
              <a:t>       </a:t>
            </a:r>
            <a:r>
              <a:rPr lang="pl-PL" altLang="pl-PL" sz="2400" b="1" u="sng">
                <a:solidFill>
                  <a:srgbClr val="0000CC"/>
                </a:solidFill>
                <a:latin typeface="Times New Roman" pitchFamily="18" charset="0"/>
              </a:rPr>
              <a:t>Oferuje kształcenie w kierunkach: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452438" y="3925888"/>
            <a:ext cx="7913687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l-PL" altLang="pl-PL" sz="2200" b="1">
                <a:solidFill>
                  <a:srgbClr val="FF0000"/>
                </a:solidFill>
                <a:latin typeface="Times New Roman" pitchFamily="18" charset="0"/>
              </a:rPr>
              <a:t> MECHANIK POJAZDÓW SAMOCHODOWYCH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457200" y="4340225"/>
            <a:ext cx="7710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l-PL" altLang="pl-PL" sz="2400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pl-PL" altLang="pl-PL" sz="2400" b="1">
                <a:solidFill>
                  <a:srgbClr val="009900"/>
                </a:solidFill>
                <a:latin typeface="Times New Roman" pitchFamily="18" charset="0"/>
              </a:rPr>
              <a:t>ŚLUSARZ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468313" y="4786313"/>
            <a:ext cx="8299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l-PL" altLang="pl-PL" sz="2400" b="1">
                <a:solidFill>
                  <a:srgbClr val="FF0000"/>
                </a:solidFill>
                <a:latin typeface="Times New Roman" pitchFamily="18" charset="0"/>
              </a:rPr>
              <a:t> MURARZ -TYNKARZ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457200" y="5254625"/>
            <a:ext cx="86756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pl-PL" altLang="pl-PL" sz="2200" b="1">
                <a:solidFill>
                  <a:srgbClr val="009900"/>
                </a:solidFill>
                <a:latin typeface="Times New Roman" pitchFamily="18" charset="0"/>
              </a:rPr>
              <a:t> MONTER ZABUDOWY I ROBÓT WYKOŃCZENIOWYCH                                                                                       </a:t>
            </a:r>
          </a:p>
          <a:p>
            <a:pPr eaLnBrk="1" hangingPunct="1"/>
            <a:r>
              <a:rPr lang="pl-PL" altLang="pl-PL" sz="2400" b="1">
                <a:solidFill>
                  <a:srgbClr val="009900"/>
                </a:solidFill>
                <a:latin typeface="Times New Roman" pitchFamily="18" charset="0"/>
              </a:rPr>
              <a:t>  </a:t>
            </a:r>
            <a:r>
              <a:rPr lang="pl-PL" altLang="pl-PL" sz="2200" b="1">
                <a:solidFill>
                  <a:srgbClr val="009900"/>
                </a:solidFill>
                <a:latin typeface="Times New Roman" pitchFamily="18" charset="0"/>
              </a:rPr>
              <a:t>W</a:t>
            </a:r>
            <a:r>
              <a:rPr lang="pl-PL" altLang="pl-PL" sz="2400" b="1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lang="pl-PL" altLang="pl-PL" sz="2200" b="1">
                <a:solidFill>
                  <a:srgbClr val="009900"/>
                </a:solidFill>
                <a:latin typeface="Times New Roman" pitchFamily="18" charset="0"/>
              </a:rPr>
              <a:t>BUDOWNICTWIE                             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457200" y="5981700"/>
            <a:ext cx="7685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l-PL" altLang="pl-PL" sz="2400" b="1">
                <a:solidFill>
                  <a:srgbClr val="FF0000"/>
                </a:solidFill>
                <a:latin typeface="Times New Roman" pitchFamily="18" charset="0"/>
              </a:rPr>
              <a:t> MECHANIK –MONTER MASZYN I URZĄDZEŃ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457200" y="6400800"/>
            <a:ext cx="8424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pl-PL" altLang="pl-PL" sz="2400" b="1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pl-PL" altLang="pl-PL" sz="2400" b="1">
                <a:solidFill>
                  <a:srgbClr val="009900"/>
                </a:solidFill>
                <a:latin typeface="Times New Roman" pitchFamily="18" charset="0"/>
              </a:rPr>
              <a:t>PRACOWNIK POMOCNICZY OBSŁUGI HOTELOWEJ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452438" y="1335984"/>
            <a:ext cx="8280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altLang="pl-PL" sz="2000" b="1">
                <a:latin typeface="Times New Roman" pitchFamily="18" charset="0"/>
              </a:rPr>
              <a:t>Wspomaga rozwój ucznia</a:t>
            </a:r>
            <a:r>
              <a:rPr lang="pl-PL" altLang="pl-PL" sz="2000" b="1"/>
              <a:t>,</a:t>
            </a:r>
            <a:r>
              <a:rPr lang="pl-PL" altLang="pl-PL" sz="2000" b="1">
                <a:latin typeface="Times New Roman" pitchFamily="18" charset="0"/>
              </a:rPr>
              <a:t> przygotowuje do samodzielnego, odpowiedzialnego życia dorosłego oraz do podjęcia pracy zawodowej. </a:t>
            </a:r>
          </a:p>
        </p:txBody>
      </p:sp>
      <p:sp>
        <p:nvSpPr>
          <p:cNvPr id="2" name="Prostokąt 1"/>
          <p:cNvSpPr>
            <a:spLocks noChangeArrowheads="1"/>
          </p:cNvSpPr>
          <p:nvPr/>
        </p:nvSpPr>
        <p:spPr bwMode="auto">
          <a:xfrm>
            <a:off x="457200" y="3508375"/>
            <a:ext cx="179705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l-PL" altLang="pl-PL" b="1">
                <a:solidFill>
                  <a:srgbClr val="FF0000"/>
                </a:solidFill>
                <a:latin typeface="Times New Roman" pitchFamily="18" charset="0"/>
              </a:rPr>
              <a:t>• </a:t>
            </a:r>
            <a:r>
              <a:rPr lang="pl-PL" altLang="pl-PL" sz="2200" b="1">
                <a:solidFill>
                  <a:srgbClr val="009900"/>
                </a:solidFill>
                <a:latin typeface="Times New Roman" pitchFamily="18" charset="0"/>
              </a:rPr>
              <a:t>KUCHARZ</a:t>
            </a:r>
          </a:p>
        </p:txBody>
      </p:sp>
      <p:sp>
        <p:nvSpPr>
          <p:cNvPr id="3" name="Prostokąt 2"/>
          <p:cNvSpPr>
            <a:spLocks noChangeArrowheads="1"/>
          </p:cNvSpPr>
          <p:nvPr/>
        </p:nvSpPr>
        <p:spPr bwMode="auto">
          <a:xfrm>
            <a:off x="457200" y="3105150"/>
            <a:ext cx="62801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l-PL" altLang="pl-PL" b="1">
                <a:solidFill>
                  <a:srgbClr val="FF0000"/>
                </a:solidFill>
                <a:latin typeface="Times New Roman" pitchFamily="18" charset="0"/>
              </a:rPr>
              <a:t>• </a:t>
            </a:r>
            <a:r>
              <a:rPr lang="pl-PL" altLang="pl-PL" sz="2200" b="1">
                <a:solidFill>
                  <a:srgbClr val="FF0000"/>
                </a:solidFill>
                <a:latin typeface="Times New Roman" pitchFamily="18" charset="0"/>
              </a:rPr>
              <a:t>CUKIERNIK</a:t>
            </a:r>
          </a:p>
        </p:txBody>
      </p:sp>
    </p:spTree>
  </p:cSld>
  <p:clrMapOvr>
    <a:masterClrMapping/>
  </p:clrMapOvr>
  <p:transition spd="slow" advTm="30000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3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68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4099" grpId="0"/>
      <p:bldP spid="9220" grpId="0" autoUpdateAnimBg="0"/>
      <p:bldP spid="9221" grpId="0" autoUpdateAnimBg="0"/>
      <p:bldP spid="9222" grpId="0" autoUpdateAnimBg="0"/>
      <p:bldP spid="9223" grpId="0" autoUpdateAnimBg="0"/>
      <p:bldP spid="9224" grpId="0" autoUpdateAnimBg="0"/>
      <p:bldP spid="9225" grpId="0" autoUpdateAnimBg="0"/>
      <p:bldP spid="9226" grpId="0" autoUpdateAnimBg="0"/>
      <p:bldP spid="9227" grpId="0" autoUpdateAnimBg="0"/>
      <p:bldP spid="9228" grpId="0" autoUpdateAnimBg="0"/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1042988" y="2420938"/>
            <a:ext cx="30241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pl-PL" altLang="pl-PL" sz="2000">
              <a:latin typeface="Times New Roman" pitchFamily="18" charset="0"/>
            </a:endParaRP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4953794" y="5065931"/>
            <a:ext cx="48180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pl-PL" altLang="pl-PL" b="1" dirty="0">
                <a:solidFill>
                  <a:srgbClr val="1D1DFF"/>
                </a:solidFill>
                <a:latin typeface="Times New Roman" pitchFamily="18" charset="0"/>
              </a:rPr>
              <a:t>Szkoła zapewnia bezpłatny dowóz                    młodzieży na zajęcia praktyczne </a:t>
            </a:r>
          </a:p>
        </p:txBody>
      </p:sp>
      <p:sp>
        <p:nvSpPr>
          <p:cNvPr id="13317" name="Prostokąt 1"/>
          <p:cNvSpPr>
            <a:spLocks noChangeArrowheads="1"/>
          </p:cNvSpPr>
          <p:nvPr/>
        </p:nvSpPr>
        <p:spPr bwMode="auto">
          <a:xfrm>
            <a:off x="4953794" y="4419819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pl-PL" altLang="pl-PL" b="1">
                <a:solidFill>
                  <a:srgbClr val="1D1DFF"/>
                </a:solidFill>
                <a:latin typeface="Times New Roman" pitchFamily="18" charset="0"/>
              </a:rPr>
              <a:t>Szkoła umożliwia znalezienie miejsc odbywania praktycznej nauki zawodu </a:t>
            </a:r>
          </a:p>
        </p:txBody>
      </p:sp>
      <p:sp>
        <p:nvSpPr>
          <p:cNvPr id="13318" name="Prostokąt 2"/>
          <p:cNvSpPr>
            <a:spLocks noChangeArrowheads="1"/>
          </p:cNvSpPr>
          <p:nvPr/>
        </p:nvSpPr>
        <p:spPr bwMode="auto">
          <a:xfrm>
            <a:off x="5105400" y="3657600"/>
            <a:ext cx="42687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l-PL" altLang="pl-PL" b="1" dirty="0">
                <a:solidFill>
                  <a:srgbClr val="FF6600"/>
                </a:solidFill>
                <a:latin typeface="Times New Roman" pitchFamily="18" charset="0"/>
              </a:rPr>
              <a:t> </a:t>
            </a:r>
            <a:r>
              <a:rPr lang="pl-PL" altLang="pl-PL" b="1" dirty="0">
                <a:latin typeface="Times New Roman" pitchFamily="18" charset="0"/>
              </a:rPr>
              <a:t>PIEKARZ </a:t>
            </a:r>
            <a:r>
              <a:rPr lang="pl-PL" altLang="pl-PL" dirty="0">
                <a:latin typeface="Times New Roman" pitchFamily="18" charset="0"/>
              </a:rPr>
              <a:t> praktyka odbywa się w piekarniach na terenie miasta i okolicy</a:t>
            </a:r>
            <a:endParaRPr lang="pl-PL" altLang="pl-PL" b="1" dirty="0">
              <a:latin typeface="Times New Roman" pitchFamily="18" charset="0"/>
            </a:endParaRPr>
          </a:p>
        </p:txBody>
      </p:sp>
      <p:sp>
        <p:nvSpPr>
          <p:cNvPr id="13319" name="Prostokąt 3"/>
          <p:cNvSpPr>
            <a:spLocks noChangeArrowheads="1"/>
          </p:cNvSpPr>
          <p:nvPr/>
        </p:nvSpPr>
        <p:spPr bwMode="auto">
          <a:xfrm>
            <a:off x="5014119" y="5670894"/>
            <a:ext cx="4572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>
            <a:spAutoFit/>
          </a:bodyPr>
          <a:lstStyle/>
          <a:p>
            <a:pPr eaLnBrk="1" hangingPunct="1">
              <a:spcBef>
                <a:spcPct val="50000"/>
              </a:spcBef>
              <a:buFont typeface="Wingdings" pitchFamily="2" charset="2"/>
              <a:buChar char="ü"/>
            </a:pPr>
            <a:r>
              <a:rPr lang="pl-PL" altLang="pl-PL" b="1" dirty="0">
                <a:solidFill>
                  <a:srgbClr val="0000FF"/>
                </a:solidFill>
                <a:latin typeface="Times New Roman"/>
                <a:cs typeface="Times New Roman"/>
              </a:rPr>
              <a:t>Absolwenci mogą uzyskać świadectwo czeladnicze lub dyplom potwierdzający kwalifikacje zawodowe</a:t>
            </a:r>
          </a:p>
        </p:txBody>
      </p:sp>
      <p:sp>
        <p:nvSpPr>
          <p:cNvPr id="3" name="pole tekstowe 4"/>
          <p:cNvSpPr txBox="1">
            <a:spLocks noChangeArrowheads="1"/>
          </p:cNvSpPr>
          <p:nvPr/>
        </p:nvSpPr>
        <p:spPr bwMode="auto">
          <a:xfrm>
            <a:off x="0" y="152400"/>
            <a:ext cx="91439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pl-PL" altLang="pl-PL" sz="2400" b="1">
                <a:solidFill>
                  <a:srgbClr val="1D1DFF"/>
                </a:solidFill>
                <a:latin typeface="Times New Roman" pitchFamily="18" charset="0"/>
                <a:cs typeface="Times New Roman" pitchFamily="18" charset="0"/>
              </a:rPr>
              <a:t>Wiodące kierunki kształcenia </a:t>
            </a:r>
          </a:p>
          <a:p>
            <a:pPr algn="ctr" eaLnBrk="1" hangingPunct="1"/>
            <a:r>
              <a:rPr lang="pl-PL" altLang="pl-PL" sz="2400" b="1">
                <a:solidFill>
                  <a:srgbClr val="1D1DFF"/>
                </a:solidFill>
                <a:latin typeface="Times New Roman" pitchFamily="18" charset="0"/>
                <a:cs typeface="Times New Roman" pitchFamily="18" charset="0"/>
              </a:rPr>
              <a:t>w Branżowej Szkole I Stopnia</a:t>
            </a:r>
          </a:p>
        </p:txBody>
      </p:sp>
      <p:sp>
        <p:nvSpPr>
          <p:cNvPr id="13324" name="Prostokąt 6"/>
          <p:cNvSpPr>
            <a:spLocks noChangeArrowheads="1"/>
          </p:cNvSpPr>
          <p:nvPr/>
        </p:nvSpPr>
        <p:spPr bwMode="auto">
          <a:xfrm>
            <a:off x="516780" y="3988255"/>
            <a:ext cx="515768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altLang="pl-PL" b="1" dirty="0">
                <a:latin typeface="Times New Roman" pitchFamily="18" charset="0"/>
              </a:rPr>
              <a:t>CUKIERNIK </a:t>
            </a:r>
            <a:r>
              <a:rPr lang="pl-PL" altLang="pl-PL" dirty="0">
                <a:latin typeface="Times New Roman" pitchFamily="18" charset="0"/>
              </a:rPr>
              <a:t> </a:t>
            </a:r>
          </a:p>
          <a:p>
            <a:r>
              <a:rPr lang="pl-PL" altLang="pl-PL" dirty="0">
                <a:latin typeface="Times New Roman" pitchFamily="18" charset="0"/>
              </a:rPr>
              <a:t>praktyka odbywa się w piekarniach –</a:t>
            </a:r>
          </a:p>
          <a:p>
            <a:r>
              <a:rPr lang="pl-PL" altLang="pl-PL" dirty="0">
                <a:latin typeface="Times New Roman" pitchFamily="18" charset="0"/>
              </a:rPr>
              <a:t> cukierniach  na terenie miasta i okolicy</a:t>
            </a:r>
            <a:endParaRPr lang="pl-PL" altLang="pl-PL" dirty="0"/>
          </a:p>
        </p:txBody>
      </p:sp>
      <p:sp>
        <p:nvSpPr>
          <p:cNvPr id="13326" name="Prostokąt 7"/>
          <p:cNvSpPr>
            <a:spLocks noChangeArrowheads="1"/>
          </p:cNvSpPr>
          <p:nvPr/>
        </p:nvSpPr>
        <p:spPr bwMode="auto">
          <a:xfrm>
            <a:off x="2286000" y="1219200"/>
            <a:ext cx="64690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</a:pPr>
            <a:r>
              <a:rPr lang="pl-PL" altLang="pl-PL" b="1" dirty="0">
                <a:solidFill>
                  <a:srgbClr val="3333CC"/>
                </a:solidFill>
                <a:latin typeface="Times New Roman" pitchFamily="18" charset="0"/>
              </a:rPr>
              <a:t> </a:t>
            </a:r>
            <a:r>
              <a:rPr lang="pl-PL" altLang="pl-PL" b="1" dirty="0">
                <a:latin typeface="Times New Roman" pitchFamily="18" charset="0"/>
              </a:rPr>
              <a:t>MECHANIK POJAZDÓW SAMOCHODOWYCH </a:t>
            </a:r>
            <a:r>
              <a:rPr lang="pl-PL" altLang="pl-PL" dirty="0">
                <a:latin typeface="Times New Roman" pitchFamily="18" charset="0"/>
              </a:rPr>
              <a:t>– praktyka odbywa się w zakładach mechaniki pojazdowej na terenie miasta</a:t>
            </a:r>
            <a:endParaRPr lang="pl-PL" altLang="pl-PL" b="1" dirty="0">
              <a:latin typeface="Times New Roman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8F7A75A-AC82-4053-A7CB-2B32C130CD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22" y="5014786"/>
            <a:ext cx="2862023" cy="1709736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22E4D87-95B7-4D18-907D-613347880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02" y="530162"/>
            <a:ext cx="2057198" cy="3124152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D45B096-7B2A-4769-8182-F5469F6688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9" y="1945304"/>
            <a:ext cx="2852372" cy="1740469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</p:cSld>
  <p:clrMapOvr>
    <a:masterClrMapping/>
  </p:clrMapOvr>
  <p:transition spd="med" advTm="2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4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1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7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9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 autoUpdateAnimBg="0"/>
      <p:bldP spid="13317" grpId="0"/>
      <p:bldP spid="13318" grpId="0"/>
      <p:bldP spid="13319" grpId="0"/>
      <p:bldP spid="3" grpId="0"/>
      <p:bldP spid="13324" grpId="0"/>
      <p:bldP spid="133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0676F06-3C9F-41FF-AC24-4461EC9C0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915" y="2910446"/>
            <a:ext cx="4001476" cy="1926637"/>
          </a:xfrm>
          <a:prstGeom prst="rect">
            <a:avLst/>
          </a:prstGeom>
          <a:ln w="25400">
            <a:solidFill>
              <a:srgbClr val="009900"/>
            </a:solidFill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72F2CE4-3490-49A9-9FB5-B5FD6991F1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6"/>
          <a:stretch/>
        </p:blipFill>
        <p:spPr>
          <a:xfrm>
            <a:off x="228600" y="3177309"/>
            <a:ext cx="3366478" cy="2299491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900113" y="908050"/>
            <a:ext cx="7924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pl-PL" altLang="pl-PL" sz="2000">
              <a:latin typeface="Times New Roman" pitchFamily="18" charset="0"/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86423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l-PL" sz="36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SZKOŁA PRZYSPOSABIAJĄCA          DO PRACY</a:t>
            </a:r>
          </a:p>
        </p:txBody>
      </p:sp>
      <p:sp>
        <p:nvSpPr>
          <p:cNvPr id="8197" name="Text Box 4"/>
          <p:cNvSpPr txBox="1">
            <a:spLocks noChangeArrowheads="1"/>
          </p:cNvSpPr>
          <p:nvPr/>
        </p:nvSpPr>
        <p:spPr bwMode="auto">
          <a:xfrm>
            <a:off x="228600" y="1828800"/>
            <a:ext cx="868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pl-PL" altLang="pl-PL" sz="2000">
              <a:latin typeface="Times New Roman" pitchFamily="18" charset="0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09600" y="1524000"/>
            <a:ext cx="820737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pl-PL" altLang="pl-PL" sz="2000">
                <a:latin typeface="Times New Roman"/>
                <a:cs typeface="Times New Roman"/>
              </a:rPr>
              <a:t>       </a:t>
            </a:r>
            <a:r>
              <a:rPr lang="pl-PL" altLang="pl-PL" sz="2000" b="1">
                <a:latin typeface="Times New Roman"/>
                <a:cs typeface="Times New Roman"/>
              </a:rPr>
              <a:t>Jest szkołą ponadpodstawową kształcącą młodzież (do 24 roku życia) posiadającą orzeczenie o potrzebie kształcenia specjalnego.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pl-PL" altLang="pl-PL" sz="2000" b="1">
                <a:latin typeface="Times New Roman" pitchFamily="18" charset="0"/>
              </a:rPr>
              <a:t>Uczniowie zdobywają wiedzę i praktyczne umiejętności oraz podnoszą kompetencje społeczne. </a:t>
            </a:r>
            <a:r>
              <a:rPr lang="pl-PL" altLang="pl-PL" sz="2000">
                <a:latin typeface="Times New Roman" pitchFamily="18" charset="0"/>
              </a:rPr>
              <a:t>      </a:t>
            </a:r>
          </a:p>
          <a:p>
            <a:pPr algn="ctr" eaLnBrk="1" hangingPunct="1">
              <a:spcBef>
                <a:spcPct val="50000"/>
              </a:spcBef>
            </a:pPr>
            <a:r>
              <a:rPr lang="pl-PL" altLang="pl-PL" sz="2000">
                <a:latin typeface="Times New Roman" pitchFamily="18" charset="0"/>
              </a:rPr>
              <a:t>         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01F59B4-DB5B-4819-803A-CF23C00252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318" y="4489752"/>
            <a:ext cx="3098360" cy="232377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</p:cSld>
  <p:clrMapOvr>
    <a:masterClrMapping/>
  </p:clrMapOvr>
  <p:transition spd="slow" advTm="2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600"/>
                            </p:stCondLst>
                            <p:childTnLst>
                              <p:par>
                                <p:cTn id="2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6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194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5CEE996E-F905-4A4A-A762-743E8E5461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89" y="3328817"/>
            <a:ext cx="1865468" cy="3330263"/>
          </a:xfrm>
          <a:prstGeom prst="rect">
            <a:avLst/>
          </a:prstGeom>
          <a:ln w="25400">
            <a:solidFill>
              <a:srgbClr val="FFFF00"/>
            </a:solidFill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2AF9936-5C05-4B16-A13F-092DE150E2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097" y="1776471"/>
            <a:ext cx="3070985" cy="2297146"/>
          </a:xfrm>
          <a:prstGeom prst="rect">
            <a:avLst/>
          </a:prstGeom>
          <a:ln w="25400">
            <a:solidFill>
              <a:srgbClr val="A30D91"/>
            </a:solidFill>
          </a:ln>
        </p:spPr>
      </p:pic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762000" y="381000"/>
            <a:ext cx="7229475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l-PL" altLang="pl-PL" sz="2300" b="1" dirty="0">
                <a:latin typeface="Times New Roman" pitchFamily="18" charset="0"/>
              </a:rPr>
              <a:t>Prowadzone zajęcia pozwalają młodym ludziom zdobyć wiedzę i umiejętności, poznawać swoją wartość, poczuć się potrzebnym, bogatszym w nowe doświadczenia.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6C8C522-C852-4A20-91CC-EB6DC1DEA9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55" y="1658343"/>
            <a:ext cx="2809638" cy="1770657"/>
          </a:xfrm>
          <a:prstGeom prst="rect">
            <a:avLst/>
          </a:prstGeom>
          <a:ln w="25400">
            <a:solidFill>
              <a:srgbClr val="FF9933"/>
            </a:solidFill>
          </a:ln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CC363760-A124-47F3-AD4E-89B8C16DF0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829" y="4888223"/>
            <a:ext cx="3222535" cy="1812676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9F2B21BC-A494-4F3F-9446-961D893C54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0231" y="1657996"/>
            <a:ext cx="1865467" cy="2988869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B6766E0-8EFC-4A01-889F-07E941A83B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24" y="3841019"/>
            <a:ext cx="2948179" cy="221113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</p:cSld>
  <p:clrMapOvr>
    <a:masterClrMapping/>
  </p:clrMapOvr>
  <p:transition spd="med" advTm="11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1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4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8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1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28600" y="2743200"/>
            <a:ext cx="87630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pl-PL" altLang="pl-PL" sz="2000" b="1" dirty="0">
                <a:latin typeface="Times New Roman"/>
                <a:cs typeface="Times New Roman"/>
              </a:rPr>
              <a:t>Ośrodek </a:t>
            </a:r>
            <a:r>
              <a:rPr lang="pl-PL" altLang="pl-PL" b="1" dirty="0">
                <a:latin typeface="Times New Roman"/>
                <a:cs typeface="Times New Roman"/>
              </a:rPr>
              <a:t>dysponuje odpowiednio wyposażonymi </a:t>
            </a:r>
            <a:r>
              <a:rPr lang="pl-PL" altLang="pl-PL" sz="2000" b="1" dirty="0">
                <a:solidFill>
                  <a:srgbClr val="0000FF"/>
                </a:solidFill>
                <a:latin typeface="Times New Roman"/>
                <a:cs typeface="Times New Roman"/>
              </a:rPr>
              <a:t>pracowniami przedmiotowymi</a:t>
            </a:r>
            <a:r>
              <a:rPr lang="pl-PL" altLang="pl-PL" b="1" dirty="0">
                <a:latin typeface="Times New Roman"/>
                <a:cs typeface="Times New Roman"/>
              </a:rPr>
              <a:t> (komputery z dostępem do Internetu, rzutniki multimedialne, skanery, drukarki,       			tablice interaktywne,</a:t>
            </a:r>
            <a:r>
              <a:rPr lang="pl-PL" altLang="pl-PL" b="1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pl-PL" altLang="pl-PL" b="1" dirty="0">
                <a:latin typeface="Times New Roman"/>
                <a:cs typeface="Times New Roman"/>
              </a:rPr>
              <a:t>sprzęt audio video), </a:t>
            </a:r>
            <a:r>
              <a:rPr lang="pl-PL" altLang="pl-PL" b="1" dirty="0">
                <a:solidFill>
                  <a:srgbClr val="0000FF"/>
                </a:solidFill>
                <a:latin typeface="Times New Roman"/>
                <a:cs typeface="Times New Roman"/>
              </a:rPr>
              <a:t>multimedialną 			pracownią językową</a:t>
            </a:r>
            <a:r>
              <a:rPr lang="pl-PL" altLang="pl-PL" b="1" dirty="0">
                <a:latin typeface="Times New Roman"/>
                <a:cs typeface="Times New Roman"/>
              </a:rPr>
              <a:t> </a:t>
            </a:r>
            <a:r>
              <a:rPr lang="pl-PL" altLang="pl-PL" b="1" dirty="0">
                <a:latin typeface="Times New Roman" pitchFamily="18" charset="0"/>
              </a:rPr>
              <a:t>i pracowniami informatycznymi…</a:t>
            </a:r>
          </a:p>
        </p:txBody>
      </p:sp>
      <p:pic>
        <p:nvPicPr>
          <p:cNvPr id="19461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52123" y="4355027"/>
            <a:ext cx="4167794" cy="2425711"/>
          </a:xfrm>
          <a:prstGeom prst="rect">
            <a:avLst/>
          </a:prstGeom>
          <a:noFill/>
          <a:ln w="22225">
            <a:solidFill>
              <a:srgbClr val="A220B0"/>
            </a:solidFill>
            <a:miter lim="800000"/>
            <a:headEnd/>
            <a:tailEnd/>
          </a:ln>
        </p:spPr>
      </p:pic>
      <p:pic>
        <p:nvPicPr>
          <p:cNvPr id="8" name="Obraz 3">
            <a:extLst>
              <a:ext uri="{FF2B5EF4-FFF2-40B4-BE49-F238E27FC236}">
                <a16:creationId xmlns:a16="http://schemas.microsoft.com/office/drawing/2014/main" id="{0E8EF513-5A07-412B-B8C6-D3CF279857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43449" y="342900"/>
            <a:ext cx="3929090" cy="2327335"/>
          </a:xfrm>
          <a:prstGeom prst="rect">
            <a:avLst/>
          </a:prstGeom>
          <a:noFill/>
          <a:ln w="222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966F012F-E7C9-46E9-A604-9B213D7B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33" y="342900"/>
            <a:ext cx="3310297" cy="238799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8CA39D3-6367-4A3D-BB24-F7EF71D8A6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953" y="3429000"/>
            <a:ext cx="2700804" cy="3351738"/>
          </a:xfrm>
          <a:prstGeom prst="rect">
            <a:avLst/>
          </a:prstGeom>
          <a:ln w="22225">
            <a:solidFill>
              <a:srgbClr val="0000FF"/>
            </a:solidFill>
          </a:ln>
        </p:spPr>
      </p:pic>
    </p:spTree>
  </p:cSld>
  <p:clrMapOvr>
    <a:masterClrMapping/>
  </p:clrMapOvr>
  <p:transition spd="slow" advTm="18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pole tekstowe 1"/>
          <p:cNvSpPr txBox="1">
            <a:spLocks noChangeArrowheads="1"/>
          </p:cNvSpPr>
          <p:nvPr/>
        </p:nvSpPr>
        <p:spPr bwMode="auto">
          <a:xfrm>
            <a:off x="4308285" y="2332062"/>
            <a:ext cx="4648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sz="2400" b="1" dirty="0">
                <a:latin typeface="Times New Roman" pitchFamily="18" charset="0"/>
                <a:cs typeface="Times New Roman" pitchFamily="18" charset="0"/>
              </a:rPr>
              <a:t>…salą rehabilitacyjną oraz salą doświadczania świata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8F38263-2C21-4605-8B61-54DBB24AE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796" y="287389"/>
            <a:ext cx="3443780" cy="2571750"/>
          </a:xfrm>
          <a:prstGeom prst="rect">
            <a:avLst/>
          </a:prstGeom>
          <a:ln w="25400">
            <a:solidFill>
              <a:srgbClr val="00B050"/>
            </a:solidFill>
          </a:ln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860DD443-ED9B-488C-8F60-2328AC079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994" y="3261774"/>
            <a:ext cx="3636594" cy="2715739"/>
          </a:xfrm>
          <a:prstGeom prst="rect">
            <a:avLst/>
          </a:prstGeom>
          <a:ln w="25400">
            <a:solidFill>
              <a:srgbClr val="FFFF00"/>
            </a:solidFill>
          </a:ln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A849C02-656F-4613-BB23-BC3DD2442F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401" y="96344"/>
            <a:ext cx="4085967" cy="2235718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3214C69-5F22-4B0B-BA86-6CDC8025B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486" y="2958576"/>
            <a:ext cx="2983303" cy="269495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4650D48C-E1C5-45A7-8344-614B7F2552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2295" y="4189906"/>
            <a:ext cx="2438400" cy="2571750"/>
          </a:xfrm>
          <a:prstGeom prst="rect">
            <a:avLst/>
          </a:prstGeom>
          <a:ln w="25400">
            <a:solidFill>
              <a:srgbClr val="A30D91"/>
            </a:solidFill>
          </a:ln>
        </p:spPr>
      </p:pic>
    </p:spTree>
  </p:cSld>
  <p:clrMapOvr>
    <a:masterClrMapping/>
  </p:clrMapOvr>
  <p:transition spd="slow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1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1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1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</p:bldLst>
  </p:timing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1184</TotalTime>
  <Words>1023</Words>
  <Application>Microsoft Office PowerPoint</Application>
  <PresentationFormat>Pokaz na ekranie (4:3)</PresentationFormat>
  <Paragraphs>260</Paragraphs>
  <Slides>36</Slides>
  <Notes>22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41" baseType="lpstr">
      <vt:lpstr>Arial</vt:lpstr>
      <vt:lpstr>Monotype Corsiva</vt:lpstr>
      <vt:lpstr>Times New Roman</vt:lpstr>
      <vt:lpstr>Wingdings</vt:lpstr>
      <vt:lpstr>Projekt domyślny</vt:lpstr>
      <vt:lpstr>Prezentacja programu PowerPoint</vt:lpstr>
      <vt:lpstr>Prezentacja programu PowerPoint</vt:lpstr>
      <vt:lpstr>SZKOŁA PODSTAWOWA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Uczniowie uczestniczą w zajęciach hipoterapii, dogoterapii, hortikuloterapii.</vt:lpstr>
      <vt:lpstr>Prezentacja programu PowerPoint</vt:lpstr>
      <vt:lpstr>Uczniowie rozwijają sprawność fizyczną…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Wykaz dokumentów dla kandydatów do Szkoły Podstawowej w Broninie:</vt:lpstr>
      <vt:lpstr>Wykaz dokumentów dla kandydatów  do Branżowej Szkoły I Stopnia w Broninie:</vt:lpstr>
      <vt:lpstr>Wykaz dokumentów dla kandydatów do Szkoły Przysposabiającej do Pracy w Broninie: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SOSWBronina</dc:creator>
  <cp:lastModifiedBy>Aneta Poniewierska</cp:lastModifiedBy>
  <cp:revision>57</cp:revision>
  <cp:lastPrinted>1601-01-01T00:00:00Z</cp:lastPrinted>
  <dcterms:created xsi:type="dcterms:W3CDTF">1601-01-01T00:00:00Z</dcterms:created>
  <dcterms:modified xsi:type="dcterms:W3CDTF">2022-02-17T07:19:45Z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